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89" r:id="rId2"/>
    <p:sldId id="288" r:id="rId3"/>
    <p:sldId id="290" r:id="rId4"/>
    <p:sldId id="291" r:id="rId5"/>
    <p:sldId id="286" r:id="rId6"/>
    <p:sldId id="292" r:id="rId7"/>
    <p:sldId id="293" r:id="rId8"/>
    <p:sldId id="278" r:id="rId9"/>
    <p:sldId id="282" r:id="rId10"/>
    <p:sldId id="283" r:id="rId11"/>
    <p:sldId id="281" r:id="rId12"/>
    <p:sldId id="284" r:id="rId13"/>
    <p:sldId id="285" r:id="rId14"/>
    <p:sldId id="294" r:id="rId15"/>
    <p:sldId id="29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me" initials="h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77DBF-8FF3-4449-AB5B-9FE71DE70202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30611-1A36-4F6A-9B7F-732B676C40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1264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hyperlink" Target="http://chemistry-chemists.com/" TargetMode="External"/><Relationship Id="rId7" Type="http://schemas.openxmlformats.org/officeDocument/2006/relationships/hyperlink" Target="http://www.google.ru/search?hl=ru&amp;newwindow=1&amp;client=opera&amp;hs=42v&amp;rls=ru&amp;q=%D1%80%D0%B5%D0%B0%D0%BA%D1%86%D0%B8%D0%B8+%D0%B7%D0%B0%D0%BC%D0%B5%D1%89%D0%B5%D0%BD%D0%B8%D1%8F&amp;aq=f&amp;aqi=g9&amp;aql=&amp;oq" TargetMode="External"/><Relationship Id="rId2" Type="http://schemas.openxmlformats.org/officeDocument/2006/relationships/hyperlink" Target="http://yandex.ru/yandsearch?text=%D0%BA%D0%B0%D1%80%D1%82%D0%B8%D0%BD%D0%BA%D0%B8+%D0%BF%D0%BE+%D1%85%D0%B8%D0%BC%D0%B8%D0%B8&amp;sid=209511295850477772278&amp;lid=v11.search&amp;lr=5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emi.nsu.ru/ucheb188.htm" TargetMode="External"/><Relationship Id="rId5" Type="http://schemas.openxmlformats.org/officeDocument/2006/relationships/hyperlink" Target="http://ru.wikipedia.org/wiki/&#1041;&#1077;&#1082;&#1077;&#1090;&#1086;&#1074;_&#1053;" TargetMode="External"/><Relationship Id="rId4" Type="http://schemas.openxmlformats.org/officeDocument/2006/relationships/hyperlink" Target="http://yandex.ru/yandsearch?text=%D0%9D.%D0%9D.%D0%91%D0%B5%D0%BA%D0%B5%D1%82%D0%BE%D0%B2&amp;lr=51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38" y="642918"/>
            <a:ext cx="4286280" cy="3071834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ru-RU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Презентация к уроку </a:t>
            </a:r>
            <a:br>
              <a:rPr lang="ru-RU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 теме: </a:t>
            </a:r>
            <a:br>
              <a:rPr lang="ru-RU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«Типы химических реакций:        </a:t>
            </a:r>
            <a:b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реакции замещения» </a:t>
            </a:r>
            <a:r>
              <a:rPr lang="ru-RU" sz="3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ru-RU" sz="3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3714752"/>
            <a:ext cx="4286280" cy="27860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3" descr="C:\Documents and Settings\Александр\Рабочий стол\Новая папка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0056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Задание № 1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000372"/>
            <a:ext cx="8786874" cy="335758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продолжите возможные уравнения реакций:</a:t>
            </a:r>
          </a:p>
          <a:p>
            <a:pPr algn="ctr"/>
            <a:endParaRPr lang="ru-RU" sz="2800" b="1" dirty="0" smtClean="0">
              <a:solidFill>
                <a:srgbClr val="7030A0"/>
              </a:solidFill>
            </a:endParaRPr>
          </a:p>
          <a:p>
            <a:pPr algn="ctr"/>
            <a:r>
              <a:rPr lang="en-US" b="1" dirty="0" smtClean="0">
                <a:solidFill>
                  <a:srgbClr val="FF3300"/>
                </a:solidFill>
              </a:rPr>
              <a:t>Mg + HCl =</a:t>
            </a:r>
          </a:p>
          <a:p>
            <a:pPr algn="ctr"/>
            <a:r>
              <a:rPr lang="ru-RU" b="1" dirty="0" smtClean="0">
                <a:solidFill>
                  <a:srgbClr val="FF3300"/>
                </a:solidFill>
              </a:rPr>
              <a:t> </a:t>
            </a:r>
            <a:r>
              <a:rPr lang="en-US" b="1" dirty="0" smtClean="0">
                <a:solidFill>
                  <a:srgbClr val="FF3300"/>
                </a:solidFill>
              </a:rPr>
              <a:t>Fe +</a:t>
            </a:r>
            <a:r>
              <a:rPr lang="ru-RU" b="1" dirty="0" smtClean="0">
                <a:solidFill>
                  <a:srgbClr val="FF3300"/>
                </a:solidFill>
              </a:rPr>
              <a:t> </a:t>
            </a:r>
            <a:r>
              <a:rPr lang="en-US" b="1" dirty="0" smtClean="0">
                <a:solidFill>
                  <a:srgbClr val="FF3300"/>
                </a:solidFill>
              </a:rPr>
              <a:t>HCl  =</a:t>
            </a:r>
          </a:p>
          <a:p>
            <a:pPr algn="ctr"/>
            <a:r>
              <a:rPr lang="ru-RU" b="1" dirty="0" smtClean="0">
                <a:solidFill>
                  <a:srgbClr val="FF3300"/>
                </a:solidFill>
              </a:rPr>
              <a:t> </a:t>
            </a:r>
            <a:r>
              <a:rPr lang="en-US" b="1" dirty="0" smtClean="0">
                <a:solidFill>
                  <a:srgbClr val="FF3300"/>
                </a:solidFill>
              </a:rPr>
              <a:t>Cu  + HCl =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2428860" y="2000240"/>
            <a:ext cx="142876" cy="50006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>
            <a:off x="7215206" y="2000240"/>
            <a:ext cx="142876" cy="50006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>
            <a:off x="5214942" y="2000240"/>
            <a:ext cx="142876" cy="50006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1071546"/>
            <a:ext cx="878687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3300"/>
                </a:solidFill>
              </a:rPr>
              <a:t>Используя  ряд активности металлов, </a:t>
            </a:r>
          </a:p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Li K </a:t>
            </a:r>
            <a:r>
              <a:rPr lang="en-US" sz="2800" b="1" dirty="0" err="1" smtClean="0">
                <a:solidFill>
                  <a:srgbClr val="7030A0"/>
                </a:solidFill>
              </a:rPr>
              <a:t>Ba</a:t>
            </a:r>
            <a:r>
              <a:rPr lang="en-US" sz="2800" b="1" dirty="0" smtClean="0">
                <a:solidFill>
                  <a:srgbClr val="7030A0"/>
                </a:solidFill>
              </a:rPr>
              <a:t> Ca Na Mg Al 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Mn</a:t>
            </a:r>
            <a:r>
              <a:rPr lang="en-US" sz="2800" b="1" dirty="0" smtClean="0">
                <a:solidFill>
                  <a:srgbClr val="7030A0"/>
                </a:solidFill>
              </a:rPr>
              <a:t> Zn Cr Co Fe </a:t>
            </a:r>
            <a:r>
              <a:rPr lang="en-US" sz="2800" b="1" dirty="0" err="1" smtClean="0">
                <a:solidFill>
                  <a:srgbClr val="7030A0"/>
                </a:solidFill>
              </a:rPr>
              <a:t>Sn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Pb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FF33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FF3300"/>
                </a:solidFill>
              </a:rPr>
              <a:t>2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Cu Hg Ag Au</a:t>
            </a:r>
            <a:endParaRPr lang="ru-RU" sz="2800" b="1" dirty="0" smtClean="0">
              <a:solidFill>
                <a:srgbClr val="7030A0"/>
              </a:solidFill>
            </a:endParaRPr>
          </a:p>
          <a:p>
            <a:pPr algn="ctr"/>
            <a:endParaRPr lang="ru-RU" sz="2800" b="1" dirty="0" smtClean="0">
              <a:solidFill>
                <a:srgbClr val="FF3300"/>
              </a:solidFill>
            </a:endParaRPr>
          </a:p>
          <a:p>
            <a:pPr algn="ctr"/>
            <a:endParaRPr lang="ru-RU" sz="2800" b="1" dirty="0" smtClean="0">
              <a:solidFill>
                <a:srgbClr val="FF3300"/>
              </a:solidFill>
            </a:endParaRPr>
          </a:p>
          <a:p>
            <a:pPr algn="ctr"/>
            <a:endParaRPr lang="ru-RU" sz="2800" b="1" dirty="0" smtClean="0">
              <a:solidFill>
                <a:srgbClr val="FF3300"/>
              </a:solidFill>
            </a:endParaRPr>
          </a:p>
          <a:p>
            <a:pPr algn="ctr"/>
            <a:endParaRPr lang="ru-RU" sz="3200" b="1" dirty="0" smtClean="0">
              <a:solidFill>
                <a:srgbClr val="FF3300"/>
              </a:solidFill>
            </a:endParaRPr>
          </a:p>
          <a:p>
            <a:endParaRPr lang="ru-RU" dirty="0"/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8429652" y="6072206"/>
            <a:ext cx="470912" cy="4709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3684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Эксперимент  № 2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FF3300"/>
                </a:solidFill>
              </a:rPr>
              <a:t>взаимодействие растворов солей с металлами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60" y="4071942"/>
            <a:ext cx="6429420" cy="22860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Продолжите уравнение  химической реакции: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00"/>
                </a:solidFill>
              </a:rPr>
              <a:t>CuSO</a:t>
            </a:r>
            <a:r>
              <a:rPr lang="en-US" b="1" baseline="-25000" dirty="0" smtClean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+ </a:t>
            </a:r>
            <a:r>
              <a:rPr lang="ru-RU" b="1" dirty="0" smtClean="0">
                <a:solidFill>
                  <a:srgbClr val="FF3300"/>
                </a:solidFill>
              </a:rPr>
              <a:t> </a:t>
            </a:r>
            <a:r>
              <a:rPr lang="en-US" b="1" dirty="0" smtClean="0">
                <a:solidFill>
                  <a:srgbClr val="FF3300"/>
                </a:solidFill>
              </a:rPr>
              <a:t>Fe =</a:t>
            </a:r>
            <a:endParaRPr lang="ru-RU" b="1" dirty="0" smtClean="0">
              <a:solidFill>
                <a:srgbClr val="FF3300"/>
              </a:solidFill>
            </a:endParaRPr>
          </a:p>
          <a:p>
            <a:pPr algn="ctr">
              <a:buNone/>
            </a:pPr>
            <a:endParaRPr lang="ru-RU" b="1" dirty="0">
              <a:solidFill>
                <a:srgbClr val="FF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785926"/>
            <a:ext cx="8643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rgbClr val="7030A0"/>
                </a:solidFill>
              </a:rPr>
              <a:t>В пробирку налейте 3 мл  </a:t>
            </a:r>
            <a:r>
              <a:rPr lang="ru-RU" sz="2800" b="1" dirty="0" smtClean="0">
                <a:solidFill>
                  <a:srgbClr val="FF3300"/>
                </a:solidFill>
              </a:rPr>
              <a:t>сульфата меди </a:t>
            </a:r>
            <a:r>
              <a:rPr lang="en-US" sz="2800" b="1" dirty="0" smtClean="0">
                <a:solidFill>
                  <a:srgbClr val="7030A0"/>
                </a:solidFill>
              </a:rPr>
              <a:t>(II)</a:t>
            </a:r>
            <a:r>
              <a:rPr lang="ru-RU" sz="2800" b="1" dirty="0" smtClean="0">
                <a:solidFill>
                  <a:srgbClr val="7030A0"/>
                </a:solidFill>
              </a:rPr>
              <a:t>.  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rgbClr val="7030A0"/>
                </a:solidFill>
              </a:rPr>
              <a:t>Опустите </a:t>
            </a:r>
            <a:r>
              <a:rPr lang="ru-RU" sz="2800" b="1" dirty="0" smtClean="0">
                <a:solidFill>
                  <a:srgbClr val="FF3300"/>
                </a:solidFill>
              </a:rPr>
              <a:t>стальную </a:t>
            </a:r>
            <a:r>
              <a:rPr lang="ru-RU" sz="2800" b="1" dirty="0" smtClean="0">
                <a:solidFill>
                  <a:srgbClr val="7030A0"/>
                </a:solidFill>
              </a:rPr>
              <a:t>скрепку.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rgbClr val="7030A0"/>
                </a:solidFill>
              </a:rPr>
              <a:t>Наблюдайте. Сделайте выводы.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857224" y="4143380"/>
            <a:ext cx="428628" cy="1862134"/>
            <a:chOff x="432" y="960"/>
            <a:chExt cx="336" cy="1488"/>
          </a:xfrm>
        </p:grpSpPr>
        <p:sp>
          <p:nvSpPr>
            <p:cNvPr id="6" name="AutoShape 18"/>
            <p:cNvSpPr>
              <a:spLocks noChangeArrowheads="1"/>
            </p:cNvSpPr>
            <p:nvPr/>
          </p:nvSpPr>
          <p:spPr bwMode="auto">
            <a:xfrm>
              <a:off x="432" y="960"/>
              <a:ext cx="336" cy="1488"/>
            </a:xfrm>
            <a:prstGeom prst="can">
              <a:avLst>
                <a:gd name="adj" fmla="val 74999"/>
              </a:avLst>
            </a:prstGeom>
            <a:solidFill>
              <a:schemeClr val="accent1">
                <a:lumMod val="20000"/>
                <a:lumOff val="80000"/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>
                <a:solidFill>
                  <a:srgbClr val="FF3300"/>
                </a:solidFill>
              </a:endParaRPr>
            </a:p>
          </p:txBody>
        </p:sp>
        <p:sp>
          <p:nvSpPr>
            <p:cNvPr id="7" name="AutoShape 19"/>
            <p:cNvSpPr>
              <a:spLocks noChangeArrowheads="1"/>
            </p:cNvSpPr>
            <p:nvPr/>
          </p:nvSpPr>
          <p:spPr bwMode="auto">
            <a:xfrm>
              <a:off x="432" y="1824"/>
              <a:ext cx="336" cy="624"/>
            </a:xfrm>
            <a:prstGeom prst="can">
              <a:avLst>
                <a:gd name="adj" fmla="val 46429"/>
              </a:avLst>
            </a:prstGeom>
            <a:solidFill>
              <a:srgbClr val="CCECFF">
                <a:alpha val="50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" name="Полилиния 8"/>
          <p:cNvSpPr/>
          <p:nvPr/>
        </p:nvSpPr>
        <p:spPr>
          <a:xfrm>
            <a:off x="857224" y="3643314"/>
            <a:ext cx="599040" cy="2360554"/>
          </a:xfrm>
          <a:custGeom>
            <a:avLst/>
            <a:gdLst>
              <a:gd name="connsiteX0" fmla="*/ 599040 w 599040"/>
              <a:gd name="connsiteY0" fmla="*/ 0 h 2360554"/>
              <a:gd name="connsiteX1" fmla="*/ 575891 w 599040"/>
              <a:gd name="connsiteY1" fmla="*/ 34724 h 2360554"/>
              <a:gd name="connsiteX2" fmla="*/ 541167 w 599040"/>
              <a:gd name="connsiteY2" fmla="*/ 57873 h 2360554"/>
              <a:gd name="connsiteX3" fmla="*/ 529592 w 599040"/>
              <a:gd name="connsiteY3" fmla="*/ 104172 h 2360554"/>
              <a:gd name="connsiteX4" fmla="*/ 506442 w 599040"/>
              <a:gd name="connsiteY4" fmla="*/ 173620 h 2360554"/>
              <a:gd name="connsiteX5" fmla="*/ 483293 w 599040"/>
              <a:gd name="connsiteY5" fmla="*/ 208344 h 2360554"/>
              <a:gd name="connsiteX6" fmla="*/ 460144 w 599040"/>
              <a:gd name="connsiteY6" fmla="*/ 300942 h 2360554"/>
              <a:gd name="connsiteX7" fmla="*/ 436994 w 599040"/>
              <a:gd name="connsiteY7" fmla="*/ 381965 h 2360554"/>
              <a:gd name="connsiteX8" fmla="*/ 425420 w 599040"/>
              <a:gd name="connsiteY8" fmla="*/ 578734 h 2360554"/>
              <a:gd name="connsiteX9" fmla="*/ 402270 w 599040"/>
              <a:gd name="connsiteY9" fmla="*/ 648182 h 2360554"/>
              <a:gd name="connsiteX10" fmla="*/ 390696 w 599040"/>
              <a:gd name="connsiteY10" fmla="*/ 682906 h 2360554"/>
              <a:gd name="connsiteX11" fmla="*/ 367546 w 599040"/>
              <a:gd name="connsiteY11" fmla="*/ 1921397 h 2360554"/>
              <a:gd name="connsiteX12" fmla="*/ 344397 w 599040"/>
              <a:gd name="connsiteY12" fmla="*/ 1990846 h 2360554"/>
              <a:gd name="connsiteX13" fmla="*/ 321248 w 599040"/>
              <a:gd name="connsiteY13" fmla="*/ 2025570 h 2360554"/>
              <a:gd name="connsiteX14" fmla="*/ 286523 w 599040"/>
              <a:gd name="connsiteY14" fmla="*/ 2095018 h 2360554"/>
              <a:gd name="connsiteX15" fmla="*/ 274949 w 599040"/>
              <a:gd name="connsiteY15" fmla="*/ 2129742 h 2360554"/>
              <a:gd name="connsiteX16" fmla="*/ 228650 w 599040"/>
              <a:gd name="connsiteY16" fmla="*/ 2176041 h 2360554"/>
              <a:gd name="connsiteX17" fmla="*/ 217075 w 599040"/>
              <a:gd name="connsiteY17" fmla="*/ 2210765 h 2360554"/>
              <a:gd name="connsiteX18" fmla="*/ 112903 w 599040"/>
              <a:gd name="connsiteY18" fmla="*/ 2268638 h 2360554"/>
              <a:gd name="connsiteX19" fmla="*/ 124478 w 599040"/>
              <a:gd name="connsiteY19" fmla="*/ 2118167 h 2360554"/>
              <a:gd name="connsiteX20" fmla="*/ 147627 w 599040"/>
              <a:gd name="connsiteY20" fmla="*/ 2083443 h 2360554"/>
              <a:gd name="connsiteX21" fmla="*/ 159202 w 599040"/>
              <a:gd name="connsiteY21" fmla="*/ 2048719 h 2360554"/>
              <a:gd name="connsiteX22" fmla="*/ 228650 w 599040"/>
              <a:gd name="connsiteY22" fmla="*/ 1990846 h 2360554"/>
              <a:gd name="connsiteX23" fmla="*/ 274949 w 599040"/>
              <a:gd name="connsiteY23" fmla="*/ 2002420 h 2360554"/>
              <a:gd name="connsiteX24" fmla="*/ 251799 w 599040"/>
              <a:gd name="connsiteY24" fmla="*/ 2118167 h 2360554"/>
              <a:gd name="connsiteX25" fmla="*/ 217075 w 599040"/>
              <a:gd name="connsiteY25" fmla="*/ 2152891 h 2360554"/>
              <a:gd name="connsiteX26" fmla="*/ 182351 w 599040"/>
              <a:gd name="connsiteY26" fmla="*/ 2210765 h 2360554"/>
              <a:gd name="connsiteX27" fmla="*/ 147627 w 599040"/>
              <a:gd name="connsiteY27" fmla="*/ 2222339 h 2360554"/>
              <a:gd name="connsiteX28" fmla="*/ 112903 w 599040"/>
              <a:gd name="connsiteY28" fmla="*/ 2210765 h 2360554"/>
              <a:gd name="connsiteX29" fmla="*/ 101329 w 599040"/>
              <a:gd name="connsiteY29" fmla="*/ 2176041 h 2360554"/>
              <a:gd name="connsiteX30" fmla="*/ 112903 w 599040"/>
              <a:gd name="connsiteY30" fmla="*/ 2048719 h 2360554"/>
              <a:gd name="connsiteX31" fmla="*/ 124478 w 599040"/>
              <a:gd name="connsiteY31" fmla="*/ 2002420 h 2360554"/>
              <a:gd name="connsiteX32" fmla="*/ 263374 w 599040"/>
              <a:gd name="connsiteY32" fmla="*/ 1932972 h 2360554"/>
              <a:gd name="connsiteX33" fmla="*/ 298098 w 599040"/>
              <a:gd name="connsiteY33" fmla="*/ 1921397 h 2360554"/>
              <a:gd name="connsiteX34" fmla="*/ 332822 w 599040"/>
              <a:gd name="connsiteY34" fmla="*/ 1909823 h 2360554"/>
              <a:gd name="connsiteX35" fmla="*/ 344397 w 599040"/>
              <a:gd name="connsiteY35" fmla="*/ 1944547 h 2360554"/>
              <a:gd name="connsiteX36" fmla="*/ 321248 w 599040"/>
              <a:gd name="connsiteY36" fmla="*/ 2013995 h 2360554"/>
              <a:gd name="connsiteX37" fmla="*/ 274949 w 599040"/>
              <a:gd name="connsiteY37" fmla="*/ 2071868 h 2360554"/>
              <a:gd name="connsiteX38" fmla="*/ 263374 w 599040"/>
              <a:gd name="connsiteY38" fmla="*/ 2106592 h 2360554"/>
              <a:gd name="connsiteX39" fmla="*/ 228650 w 599040"/>
              <a:gd name="connsiteY39" fmla="*/ 2129742 h 2360554"/>
              <a:gd name="connsiteX40" fmla="*/ 159202 w 599040"/>
              <a:gd name="connsiteY40" fmla="*/ 2199190 h 2360554"/>
              <a:gd name="connsiteX41" fmla="*/ 89754 w 599040"/>
              <a:gd name="connsiteY41" fmla="*/ 2222339 h 2360554"/>
              <a:gd name="connsiteX42" fmla="*/ 55030 w 599040"/>
              <a:gd name="connsiteY42" fmla="*/ 2233914 h 2360554"/>
              <a:gd name="connsiteX43" fmla="*/ 43455 w 599040"/>
              <a:gd name="connsiteY43" fmla="*/ 2199190 h 2360554"/>
              <a:gd name="connsiteX44" fmla="*/ 66604 w 599040"/>
              <a:gd name="connsiteY44" fmla="*/ 2048719 h 2360554"/>
              <a:gd name="connsiteX45" fmla="*/ 78179 w 599040"/>
              <a:gd name="connsiteY45" fmla="*/ 2013995 h 2360554"/>
              <a:gd name="connsiteX46" fmla="*/ 112903 w 599040"/>
              <a:gd name="connsiteY46" fmla="*/ 1990846 h 2360554"/>
              <a:gd name="connsiteX47" fmla="*/ 89754 w 599040"/>
              <a:gd name="connsiteY47" fmla="*/ 2025570 h 2360554"/>
              <a:gd name="connsiteX48" fmla="*/ 43455 w 599040"/>
              <a:gd name="connsiteY48" fmla="*/ 2083443 h 2360554"/>
              <a:gd name="connsiteX49" fmla="*/ 20306 w 599040"/>
              <a:gd name="connsiteY49" fmla="*/ 2164466 h 2360554"/>
              <a:gd name="connsiteX50" fmla="*/ 31880 w 599040"/>
              <a:gd name="connsiteY50" fmla="*/ 2280213 h 2360554"/>
              <a:gd name="connsiteX51" fmla="*/ 193926 w 599040"/>
              <a:gd name="connsiteY51" fmla="*/ 2233914 h 2360554"/>
              <a:gd name="connsiteX52" fmla="*/ 228650 w 599040"/>
              <a:gd name="connsiteY52" fmla="*/ 2199190 h 2360554"/>
              <a:gd name="connsiteX53" fmla="*/ 251799 w 599040"/>
              <a:gd name="connsiteY53" fmla="*/ 2106592 h 2360554"/>
              <a:gd name="connsiteX54" fmla="*/ 274949 w 599040"/>
              <a:gd name="connsiteY54" fmla="*/ 1956122 h 2360554"/>
              <a:gd name="connsiteX55" fmla="*/ 298098 w 599040"/>
              <a:gd name="connsiteY55" fmla="*/ 1990846 h 2360554"/>
              <a:gd name="connsiteX56" fmla="*/ 332822 w 599040"/>
              <a:gd name="connsiteY56" fmla="*/ 1932972 h 2360554"/>
              <a:gd name="connsiteX57" fmla="*/ 321248 w 599040"/>
              <a:gd name="connsiteY57" fmla="*/ 1898248 h 2360554"/>
              <a:gd name="connsiteX58" fmla="*/ 298098 w 599040"/>
              <a:gd name="connsiteY58" fmla="*/ 1875099 h 2360554"/>
              <a:gd name="connsiteX59" fmla="*/ 205501 w 599040"/>
              <a:gd name="connsiteY59" fmla="*/ 1898248 h 2360554"/>
              <a:gd name="connsiteX60" fmla="*/ 182351 w 599040"/>
              <a:gd name="connsiteY60" fmla="*/ 1932972 h 2360554"/>
              <a:gd name="connsiteX61" fmla="*/ 136053 w 599040"/>
              <a:gd name="connsiteY61" fmla="*/ 1979271 h 2360554"/>
              <a:gd name="connsiteX62" fmla="*/ 55030 w 599040"/>
              <a:gd name="connsiteY62" fmla="*/ 2071868 h 2360554"/>
              <a:gd name="connsiteX63" fmla="*/ 66604 w 599040"/>
              <a:gd name="connsiteY63" fmla="*/ 2164466 h 2360554"/>
              <a:gd name="connsiteX64" fmla="*/ 78179 w 599040"/>
              <a:gd name="connsiteY64" fmla="*/ 2199190 h 2360554"/>
              <a:gd name="connsiteX65" fmla="*/ 66604 w 599040"/>
              <a:gd name="connsiteY65" fmla="*/ 2187615 h 2360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599040" h="2360554">
                <a:moveTo>
                  <a:pt x="599040" y="0"/>
                </a:moveTo>
                <a:cubicBezTo>
                  <a:pt x="591324" y="11575"/>
                  <a:pt x="585728" y="24887"/>
                  <a:pt x="575891" y="34724"/>
                </a:cubicBezTo>
                <a:cubicBezTo>
                  <a:pt x="566054" y="44561"/>
                  <a:pt x="548883" y="46298"/>
                  <a:pt x="541167" y="57873"/>
                </a:cubicBezTo>
                <a:cubicBezTo>
                  <a:pt x="532343" y="71109"/>
                  <a:pt x="534163" y="88935"/>
                  <a:pt x="529592" y="104172"/>
                </a:cubicBezTo>
                <a:cubicBezTo>
                  <a:pt x="522580" y="127544"/>
                  <a:pt x="519977" y="153317"/>
                  <a:pt x="506442" y="173620"/>
                </a:cubicBezTo>
                <a:cubicBezTo>
                  <a:pt x="498726" y="185195"/>
                  <a:pt x="489514" y="195902"/>
                  <a:pt x="483293" y="208344"/>
                </a:cubicBezTo>
                <a:cubicBezTo>
                  <a:pt x="470881" y="233168"/>
                  <a:pt x="465428" y="277162"/>
                  <a:pt x="460144" y="300942"/>
                </a:cubicBezTo>
                <a:cubicBezTo>
                  <a:pt x="450456" y="344540"/>
                  <a:pt x="449883" y="343299"/>
                  <a:pt x="436994" y="381965"/>
                </a:cubicBezTo>
                <a:cubicBezTo>
                  <a:pt x="433136" y="447555"/>
                  <a:pt x="433918" y="513583"/>
                  <a:pt x="425420" y="578734"/>
                </a:cubicBezTo>
                <a:cubicBezTo>
                  <a:pt x="422264" y="602931"/>
                  <a:pt x="409986" y="625033"/>
                  <a:pt x="402270" y="648182"/>
                </a:cubicBezTo>
                <a:lnTo>
                  <a:pt x="390696" y="682906"/>
                </a:lnTo>
                <a:cubicBezTo>
                  <a:pt x="329446" y="1172896"/>
                  <a:pt x="407616" y="518962"/>
                  <a:pt x="367546" y="1921397"/>
                </a:cubicBezTo>
                <a:cubicBezTo>
                  <a:pt x="366849" y="1945789"/>
                  <a:pt x="357933" y="1970542"/>
                  <a:pt x="344397" y="1990846"/>
                </a:cubicBezTo>
                <a:cubicBezTo>
                  <a:pt x="336681" y="2002421"/>
                  <a:pt x="327469" y="2013128"/>
                  <a:pt x="321248" y="2025570"/>
                </a:cubicBezTo>
                <a:cubicBezTo>
                  <a:pt x="273331" y="2121404"/>
                  <a:pt x="352862" y="1995513"/>
                  <a:pt x="286523" y="2095018"/>
                </a:cubicBezTo>
                <a:cubicBezTo>
                  <a:pt x="282665" y="2106593"/>
                  <a:pt x="282040" y="2119814"/>
                  <a:pt x="274949" y="2129742"/>
                </a:cubicBezTo>
                <a:cubicBezTo>
                  <a:pt x="262263" y="2147502"/>
                  <a:pt x="228650" y="2176041"/>
                  <a:pt x="228650" y="2176041"/>
                </a:cubicBezTo>
                <a:cubicBezTo>
                  <a:pt x="224792" y="2187616"/>
                  <a:pt x="225702" y="2202138"/>
                  <a:pt x="217075" y="2210765"/>
                </a:cubicBezTo>
                <a:cubicBezTo>
                  <a:pt x="177276" y="2250563"/>
                  <a:pt x="156567" y="2254083"/>
                  <a:pt x="112903" y="2268638"/>
                </a:cubicBezTo>
                <a:cubicBezTo>
                  <a:pt x="116761" y="2218481"/>
                  <a:pt x="115207" y="2167611"/>
                  <a:pt x="124478" y="2118167"/>
                </a:cubicBezTo>
                <a:cubicBezTo>
                  <a:pt x="127042" y="2104494"/>
                  <a:pt x="141406" y="2095885"/>
                  <a:pt x="147627" y="2083443"/>
                </a:cubicBezTo>
                <a:cubicBezTo>
                  <a:pt x="153083" y="2072530"/>
                  <a:pt x="152434" y="2058871"/>
                  <a:pt x="159202" y="2048719"/>
                </a:cubicBezTo>
                <a:cubicBezTo>
                  <a:pt x="177027" y="2021982"/>
                  <a:pt x="203027" y="2007928"/>
                  <a:pt x="228650" y="1990846"/>
                </a:cubicBezTo>
                <a:cubicBezTo>
                  <a:pt x="244083" y="1994704"/>
                  <a:pt x="269363" y="1987525"/>
                  <a:pt x="274949" y="2002420"/>
                </a:cubicBezTo>
                <a:cubicBezTo>
                  <a:pt x="276243" y="2005871"/>
                  <a:pt x="265475" y="2097654"/>
                  <a:pt x="251799" y="2118167"/>
                </a:cubicBezTo>
                <a:cubicBezTo>
                  <a:pt x="242719" y="2131787"/>
                  <a:pt x="228650" y="2141316"/>
                  <a:pt x="217075" y="2152891"/>
                </a:cubicBezTo>
                <a:cubicBezTo>
                  <a:pt x="207971" y="2180205"/>
                  <a:pt x="208832" y="2194876"/>
                  <a:pt x="182351" y="2210765"/>
                </a:cubicBezTo>
                <a:cubicBezTo>
                  <a:pt x="171889" y="2217042"/>
                  <a:pt x="159202" y="2218481"/>
                  <a:pt x="147627" y="2222339"/>
                </a:cubicBezTo>
                <a:cubicBezTo>
                  <a:pt x="136052" y="2218481"/>
                  <a:pt x="121530" y="2219392"/>
                  <a:pt x="112903" y="2210765"/>
                </a:cubicBezTo>
                <a:cubicBezTo>
                  <a:pt x="104276" y="2202138"/>
                  <a:pt x="101329" y="2188242"/>
                  <a:pt x="101329" y="2176041"/>
                </a:cubicBezTo>
                <a:cubicBezTo>
                  <a:pt x="101329" y="2133425"/>
                  <a:pt x="107271" y="2090961"/>
                  <a:pt x="112903" y="2048719"/>
                </a:cubicBezTo>
                <a:cubicBezTo>
                  <a:pt x="115005" y="2032951"/>
                  <a:pt x="114002" y="2014392"/>
                  <a:pt x="124478" y="2002420"/>
                </a:cubicBezTo>
                <a:cubicBezTo>
                  <a:pt x="161433" y="1960186"/>
                  <a:pt x="213838" y="1949485"/>
                  <a:pt x="263374" y="1932972"/>
                </a:cubicBezTo>
                <a:lnTo>
                  <a:pt x="298098" y="1921397"/>
                </a:lnTo>
                <a:lnTo>
                  <a:pt x="332822" y="1909823"/>
                </a:lnTo>
                <a:cubicBezTo>
                  <a:pt x="336680" y="1921398"/>
                  <a:pt x="345744" y="1932421"/>
                  <a:pt x="344397" y="1944547"/>
                </a:cubicBezTo>
                <a:cubicBezTo>
                  <a:pt x="341702" y="1968799"/>
                  <a:pt x="338503" y="1996741"/>
                  <a:pt x="321248" y="2013995"/>
                </a:cubicBezTo>
                <a:cubicBezTo>
                  <a:pt x="299714" y="2035528"/>
                  <a:pt x="289551" y="2042663"/>
                  <a:pt x="274949" y="2071868"/>
                </a:cubicBezTo>
                <a:cubicBezTo>
                  <a:pt x="269493" y="2082781"/>
                  <a:pt x="270996" y="2097065"/>
                  <a:pt x="263374" y="2106592"/>
                </a:cubicBezTo>
                <a:cubicBezTo>
                  <a:pt x="254684" y="2117455"/>
                  <a:pt x="239047" y="2120500"/>
                  <a:pt x="228650" y="2129742"/>
                </a:cubicBezTo>
                <a:cubicBezTo>
                  <a:pt x="204181" y="2151492"/>
                  <a:pt x="190260" y="2188837"/>
                  <a:pt x="159202" y="2199190"/>
                </a:cubicBezTo>
                <a:lnTo>
                  <a:pt x="89754" y="2222339"/>
                </a:lnTo>
                <a:lnTo>
                  <a:pt x="55030" y="2233914"/>
                </a:lnTo>
                <a:cubicBezTo>
                  <a:pt x="51172" y="2222339"/>
                  <a:pt x="43455" y="2211391"/>
                  <a:pt x="43455" y="2199190"/>
                </a:cubicBezTo>
                <a:cubicBezTo>
                  <a:pt x="43455" y="2147892"/>
                  <a:pt x="52627" y="2097639"/>
                  <a:pt x="66604" y="2048719"/>
                </a:cubicBezTo>
                <a:cubicBezTo>
                  <a:pt x="69956" y="2036988"/>
                  <a:pt x="70557" y="2023522"/>
                  <a:pt x="78179" y="2013995"/>
                </a:cubicBezTo>
                <a:cubicBezTo>
                  <a:pt x="86869" y="2003132"/>
                  <a:pt x="101328" y="1998562"/>
                  <a:pt x="112903" y="1990846"/>
                </a:cubicBezTo>
                <a:cubicBezTo>
                  <a:pt x="105187" y="2002421"/>
                  <a:pt x="98444" y="2014707"/>
                  <a:pt x="89754" y="2025570"/>
                </a:cubicBezTo>
                <a:cubicBezTo>
                  <a:pt x="61042" y="2061460"/>
                  <a:pt x="67208" y="2035937"/>
                  <a:pt x="43455" y="2083443"/>
                </a:cubicBezTo>
                <a:cubicBezTo>
                  <a:pt x="35150" y="2100052"/>
                  <a:pt x="24016" y="2149626"/>
                  <a:pt x="20306" y="2164466"/>
                </a:cubicBezTo>
                <a:cubicBezTo>
                  <a:pt x="24164" y="2203048"/>
                  <a:pt x="0" y="2258142"/>
                  <a:pt x="31880" y="2280213"/>
                </a:cubicBezTo>
                <a:cubicBezTo>
                  <a:pt x="147928" y="2360554"/>
                  <a:pt x="155998" y="2279427"/>
                  <a:pt x="193926" y="2233914"/>
                </a:cubicBezTo>
                <a:cubicBezTo>
                  <a:pt x="204405" y="2221339"/>
                  <a:pt x="217075" y="2210765"/>
                  <a:pt x="228650" y="2199190"/>
                </a:cubicBezTo>
                <a:cubicBezTo>
                  <a:pt x="236366" y="2168324"/>
                  <a:pt x="248633" y="2138250"/>
                  <a:pt x="251799" y="2106592"/>
                </a:cubicBezTo>
                <a:cubicBezTo>
                  <a:pt x="264588" y="1978706"/>
                  <a:pt x="251112" y="2027631"/>
                  <a:pt x="274949" y="1956122"/>
                </a:cubicBezTo>
                <a:cubicBezTo>
                  <a:pt x="282665" y="1967697"/>
                  <a:pt x="284602" y="1987472"/>
                  <a:pt x="298098" y="1990846"/>
                </a:cubicBezTo>
                <a:cubicBezTo>
                  <a:pt x="317654" y="1995735"/>
                  <a:pt x="331460" y="1937057"/>
                  <a:pt x="332822" y="1932972"/>
                </a:cubicBezTo>
                <a:cubicBezTo>
                  <a:pt x="252217" y="1906103"/>
                  <a:pt x="321248" y="1940617"/>
                  <a:pt x="321248" y="1898248"/>
                </a:cubicBezTo>
                <a:lnTo>
                  <a:pt x="298098" y="1875099"/>
                </a:lnTo>
                <a:cubicBezTo>
                  <a:pt x="295212" y="1875676"/>
                  <a:pt x="217367" y="1888756"/>
                  <a:pt x="205501" y="1898248"/>
                </a:cubicBezTo>
                <a:cubicBezTo>
                  <a:pt x="194638" y="1906938"/>
                  <a:pt x="190068" y="1921397"/>
                  <a:pt x="182351" y="1932972"/>
                </a:cubicBezTo>
                <a:cubicBezTo>
                  <a:pt x="158346" y="2004990"/>
                  <a:pt x="190924" y="1938118"/>
                  <a:pt x="136053" y="1979271"/>
                </a:cubicBezTo>
                <a:cubicBezTo>
                  <a:pt x="90911" y="2013127"/>
                  <a:pt x="81805" y="2031706"/>
                  <a:pt x="55030" y="2071868"/>
                </a:cubicBezTo>
                <a:cubicBezTo>
                  <a:pt x="58888" y="2102734"/>
                  <a:pt x="61040" y="2133862"/>
                  <a:pt x="66604" y="2164466"/>
                </a:cubicBezTo>
                <a:cubicBezTo>
                  <a:pt x="68787" y="2176470"/>
                  <a:pt x="78179" y="2186989"/>
                  <a:pt x="78179" y="2199190"/>
                </a:cubicBezTo>
                <a:lnTo>
                  <a:pt x="66604" y="218761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85720" y="614364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    CuSO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4</a:t>
            </a:r>
            <a:endParaRPr lang="ru-RU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728" y="550070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Fe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домой 11">
            <a:hlinkClick r:id="rId2" action="ppaction://hlinksldjump" highlightClick="1"/>
          </p:cNvPr>
          <p:cNvSpPr/>
          <p:nvPr/>
        </p:nvSpPr>
        <p:spPr>
          <a:xfrm>
            <a:off x="8429652" y="6072206"/>
            <a:ext cx="470912" cy="4709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600200"/>
            <a:ext cx="8715436" cy="468632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dirty="0" smtClean="0">
                <a:solidFill>
                  <a:srgbClr val="FF3300"/>
                </a:solidFill>
              </a:rPr>
              <a:t>Реакции соединения      </a:t>
            </a:r>
            <a:r>
              <a:rPr lang="ru-RU" sz="2800" b="1" dirty="0" smtClean="0">
                <a:solidFill>
                  <a:srgbClr val="7030A0"/>
                </a:solidFill>
              </a:rPr>
              <a:t>– это   такие   реакции,  в результате  которых  из  нескольких   простых  или сложных веществ образуется одно  более сложное.</a:t>
            </a:r>
          </a:p>
          <a:p>
            <a:r>
              <a:rPr lang="ru-RU" sz="2800" b="1" dirty="0" smtClean="0">
                <a:solidFill>
                  <a:srgbClr val="FF3300"/>
                </a:solidFill>
              </a:rPr>
              <a:t>Реакции замещения       </a:t>
            </a:r>
            <a:r>
              <a:rPr lang="ru-RU" sz="2800" b="1" dirty="0" smtClean="0">
                <a:solidFill>
                  <a:srgbClr val="7030A0"/>
                </a:solidFill>
              </a:rPr>
              <a:t>– это    такие   реакции,  в результате   которых   атомы   простого   вещества замещают атомы одного  из химических элементов в сложном веществе.</a:t>
            </a:r>
          </a:p>
          <a:p>
            <a:r>
              <a:rPr lang="ru-RU" sz="2800" b="1" dirty="0" smtClean="0">
                <a:solidFill>
                  <a:srgbClr val="FF3300"/>
                </a:solidFill>
              </a:rPr>
              <a:t>Реакции разложения      </a:t>
            </a:r>
            <a:r>
              <a:rPr lang="ru-RU" sz="2800" b="1" dirty="0" smtClean="0">
                <a:solidFill>
                  <a:srgbClr val="7030A0"/>
                </a:solidFill>
              </a:rPr>
              <a:t>–   это  такие  реакции,  в результате которых из одного  сложного вещества</a:t>
            </a:r>
          </a:p>
          <a:p>
            <a:pPr eaLnBrk="1" hangingPunct="1">
              <a:buFontTx/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     образуется  два  и  более  новых  веществ.</a:t>
            </a:r>
          </a:p>
          <a:p>
            <a:pPr eaLnBrk="1" hangingPunct="1"/>
            <a:endParaRPr lang="ru-RU" sz="2800" dirty="0" smtClean="0"/>
          </a:p>
        </p:txBody>
      </p:sp>
      <p:sp>
        <p:nvSpPr>
          <p:cNvPr id="275461" name="AutoShape 5"/>
          <p:cNvSpPr>
            <a:spLocks noChangeArrowheads="1"/>
          </p:cNvSpPr>
          <p:nvPr/>
        </p:nvSpPr>
        <p:spPr bwMode="auto">
          <a:xfrm>
            <a:off x="642910" y="3000372"/>
            <a:ext cx="3429024" cy="42862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rgbClr val="0099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5462" name="AutoShape 6"/>
          <p:cNvSpPr>
            <a:spLocks noChangeArrowheads="1"/>
          </p:cNvSpPr>
          <p:nvPr/>
        </p:nvSpPr>
        <p:spPr bwMode="auto">
          <a:xfrm>
            <a:off x="642910" y="1643050"/>
            <a:ext cx="3429024" cy="42862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rgbClr val="0099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5463" name="AutoShape 7"/>
          <p:cNvSpPr>
            <a:spLocks noChangeArrowheads="1"/>
          </p:cNvSpPr>
          <p:nvPr/>
        </p:nvSpPr>
        <p:spPr bwMode="auto">
          <a:xfrm>
            <a:off x="642910" y="4786322"/>
            <a:ext cx="3429024" cy="42862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rgbClr val="0099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5720" y="357166"/>
            <a:ext cx="8429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Задание №2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  Определите тип химической реакции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8429652" y="6072206"/>
            <a:ext cx="470912" cy="4709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5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46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75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46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5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463"/>
                  </p:tgtEl>
                </p:cond>
              </p:nextCondLst>
            </p:seq>
          </p:childTnLst>
        </p:cTn>
      </p:par>
    </p:tnLst>
    <p:bldLst>
      <p:bldP spid="275461" grpId="0" animBg="1"/>
      <p:bldP spid="275462" grpId="0" animBg="1"/>
      <p:bldP spid="2754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357298"/>
            <a:ext cx="8643998" cy="1357322"/>
          </a:xfrm>
          <a:ln w="28575">
            <a:solidFill>
              <a:srgbClr val="009999"/>
            </a:solidFill>
          </a:ln>
        </p:spPr>
        <p:txBody>
          <a:bodyPr>
            <a:noAutofit/>
          </a:bodyPr>
          <a:lstStyle/>
          <a:p>
            <a:pPr algn="ctr" eaLnBrk="1" hangingPunct="1">
              <a:buFontTx/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В двух пробирках находятся металлы  </a:t>
            </a:r>
            <a:r>
              <a:rPr lang="en-US" sz="2800" b="1" dirty="0" smtClean="0">
                <a:solidFill>
                  <a:srgbClr val="FF3300"/>
                </a:solidFill>
              </a:rPr>
              <a:t>Al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 и</a:t>
            </a:r>
            <a:r>
              <a:rPr lang="en-US" sz="2800" b="1" dirty="0" smtClean="0">
                <a:solidFill>
                  <a:srgbClr val="7030A0"/>
                </a:solidFill>
              </a:rPr>
              <a:t>  </a:t>
            </a:r>
            <a:r>
              <a:rPr lang="en-US" sz="2800" b="1" dirty="0" smtClean="0">
                <a:solidFill>
                  <a:srgbClr val="FF3300"/>
                </a:solidFill>
              </a:rPr>
              <a:t>Ag</a:t>
            </a:r>
            <a:r>
              <a:rPr lang="ru-RU" sz="2800" b="1" dirty="0" smtClean="0">
                <a:solidFill>
                  <a:srgbClr val="7030A0"/>
                </a:solidFill>
              </a:rPr>
              <a:t>.     </a:t>
            </a:r>
          </a:p>
          <a:p>
            <a:pPr algn="ctr" eaLnBrk="1" hangingPunct="1">
              <a:buFontTx/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   Какую реакцию можно провести для распознавания данных металлов?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1538" y="214290"/>
            <a:ext cx="70723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+mj-lt"/>
              </a:rPr>
              <a:t>Задание №3 </a:t>
            </a:r>
          </a:p>
          <a:p>
            <a:pPr algn="ctr"/>
            <a:r>
              <a:rPr lang="ru-RU" sz="3600" b="1" dirty="0" smtClean="0">
                <a:solidFill>
                  <a:srgbClr val="FF3300"/>
                </a:solidFill>
                <a:latin typeface="+mj-lt"/>
              </a:rPr>
              <a:t>Решите проблему</a:t>
            </a:r>
            <a:endParaRPr lang="ru-RU" sz="3600" b="1" dirty="0">
              <a:solidFill>
                <a:srgbClr val="FF3300"/>
              </a:solidFill>
              <a:latin typeface="+mj-lt"/>
            </a:endParaRPr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3428992" y="3714752"/>
            <a:ext cx="428628" cy="1857388"/>
            <a:chOff x="432" y="960"/>
            <a:chExt cx="336" cy="1488"/>
          </a:xfrm>
        </p:grpSpPr>
        <p:sp>
          <p:nvSpPr>
            <p:cNvPr id="7" name="AutoShape 18"/>
            <p:cNvSpPr>
              <a:spLocks noChangeArrowheads="1"/>
            </p:cNvSpPr>
            <p:nvPr/>
          </p:nvSpPr>
          <p:spPr bwMode="auto">
            <a:xfrm>
              <a:off x="432" y="960"/>
              <a:ext cx="336" cy="1488"/>
            </a:xfrm>
            <a:prstGeom prst="can">
              <a:avLst>
                <a:gd name="adj" fmla="val 74999"/>
              </a:avLst>
            </a:prstGeom>
            <a:solidFill>
              <a:schemeClr val="accent1">
                <a:lumMod val="20000"/>
                <a:lumOff val="80000"/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>
                <a:solidFill>
                  <a:srgbClr val="FF3300"/>
                </a:solidFill>
              </a:endParaRPr>
            </a:p>
          </p:txBody>
        </p:sp>
        <p:sp>
          <p:nvSpPr>
            <p:cNvPr id="8" name="AutoShape 19"/>
            <p:cNvSpPr>
              <a:spLocks noChangeArrowheads="1"/>
            </p:cNvSpPr>
            <p:nvPr/>
          </p:nvSpPr>
          <p:spPr bwMode="auto">
            <a:xfrm>
              <a:off x="432" y="1824"/>
              <a:ext cx="336" cy="624"/>
            </a:xfrm>
            <a:prstGeom prst="can">
              <a:avLst>
                <a:gd name="adj" fmla="val 46429"/>
              </a:avLst>
            </a:prstGeom>
            <a:solidFill>
              <a:srgbClr val="CCECFF">
                <a:alpha val="50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" name="Овал 13"/>
          <p:cNvSpPr/>
          <p:nvPr/>
        </p:nvSpPr>
        <p:spPr>
          <a:xfrm>
            <a:off x="3571868" y="542926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071934" y="3929066"/>
            <a:ext cx="928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3300"/>
                </a:solidFill>
              </a:rPr>
              <a:t> ?</a:t>
            </a:r>
            <a:endParaRPr lang="ru-RU" sz="7200" dirty="0">
              <a:solidFill>
                <a:srgbClr val="FF33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86116" y="4214818"/>
            <a:ext cx="20717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  </a:t>
            </a:r>
            <a:r>
              <a:rPr lang="ru-RU" sz="4400" b="1" dirty="0" smtClean="0">
                <a:solidFill>
                  <a:srgbClr val="7030A0"/>
                </a:solidFill>
              </a:rPr>
              <a:t>  </a:t>
            </a:r>
            <a:r>
              <a:rPr lang="en-US" sz="4000" b="1" dirty="0" smtClean="0">
                <a:solidFill>
                  <a:srgbClr val="7030A0"/>
                </a:solidFill>
              </a:rPr>
              <a:t>Ag</a:t>
            </a:r>
            <a:r>
              <a:rPr lang="ru-RU" sz="4000" b="1" dirty="0" smtClean="0">
                <a:solidFill>
                  <a:srgbClr val="7030A0"/>
                </a:solidFill>
              </a:rPr>
              <a:t>  </a:t>
            </a:r>
            <a:r>
              <a:rPr lang="en-US" sz="4000" b="1" dirty="0" smtClean="0">
                <a:solidFill>
                  <a:srgbClr val="7030A0"/>
                </a:solidFill>
              </a:rPr>
              <a:t>Al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20" name="Управляющая кнопка: домой 19">
            <a:hlinkClick r:id="rId3" action="ppaction://hlinksldjump" highlightClick="1"/>
          </p:cNvPr>
          <p:cNvSpPr/>
          <p:nvPr/>
        </p:nvSpPr>
        <p:spPr>
          <a:xfrm>
            <a:off x="8429652" y="6072206"/>
            <a:ext cx="470912" cy="4709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14282" y="4500570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Ag</a:t>
            </a:r>
            <a:r>
              <a:rPr lang="ru-RU" sz="2400" b="1" dirty="0" smtClean="0">
                <a:solidFill>
                  <a:srgbClr val="7030A0"/>
                </a:solidFill>
              </a:rPr>
              <a:t> не реагирует с соляной кислотой</a:t>
            </a:r>
            <a:endParaRPr lang="ru-RU" sz="2400" dirty="0"/>
          </a:p>
        </p:txBody>
      </p:sp>
      <p:grpSp>
        <p:nvGrpSpPr>
          <p:cNvPr id="25" name="Group 17"/>
          <p:cNvGrpSpPr>
            <a:grpSpLocks/>
          </p:cNvGrpSpPr>
          <p:nvPr/>
        </p:nvGrpSpPr>
        <p:grpSpPr bwMode="auto">
          <a:xfrm>
            <a:off x="5072066" y="3714752"/>
            <a:ext cx="428628" cy="1857388"/>
            <a:chOff x="432" y="960"/>
            <a:chExt cx="336" cy="1488"/>
          </a:xfrm>
        </p:grpSpPr>
        <p:sp>
          <p:nvSpPr>
            <p:cNvPr id="26" name="AutoShape 18"/>
            <p:cNvSpPr>
              <a:spLocks noChangeArrowheads="1"/>
            </p:cNvSpPr>
            <p:nvPr/>
          </p:nvSpPr>
          <p:spPr bwMode="auto">
            <a:xfrm>
              <a:off x="432" y="960"/>
              <a:ext cx="336" cy="1488"/>
            </a:xfrm>
            <a:prstGeom prst="can">
              <a:avLst>
                <a:gd name="adj" fmla="val 74999"/>
              </a:avLst>
            </a:prstGeom>
            <a:solidFill>
              <a:schemeClr val="accent1">
                <a:lumMod val="20000"/>
                <a:lumOff val="80000"/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>
                <a:solidFill>
                  <a:srgbClr val="FF3300"/>
                </a:solidFill>
              </a:endParaRPr>
            </a:p>
          </p:txBody>
        </p:sp>
        <p:sp>
          <p:nvSpPr>
            <p:cNvPr id="27" name="AutoShape 19"/>
            <p:cNvSpPr>
              <a:spLocks noChangeArrowheads="1"/>
            </p:cNvSpPr>
            <p:nvPr/>
          </p:nvSpPr>
          <p:spPr bwMode="auto">
            <a:xfrm>
              <a:off x="432" y="1824"/>
              <a:ext cx="336" cy="624"/>
            </a:xfrm>
            <a:prstGeom prst="can">
              <a:avLst>
                <a:gd name="adj" fmla="val 46429"/>
              </a:avLst>
            </a:prstGeom>
            <a:solidFill>
              <a:srgbClr val="CCECFF">
                <a:alpha val="50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" name="Овал 28"/>
          <p:cNvSpPr/>
          <p:nvPr/>
        </p:nvSpPr>
        <p:spPr>
          <a:xfrm>
            <a:off x="5214942" y="542926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5572132" y="4572009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Al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реагирует с соляной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  кислотой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auto">
          <a:xfrm>
            <a:off x="5715008" y="4572008"/>
            <a:ext cx="3214710" cy="78581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rgbClr val="0099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auto">
          <a:xfrm>
            <a:off x="142844" y="4643446"/>
            <a:ext cx="3214710" cy="71438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rgbClr val="0099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357422" y="5929330"/>
            <a:ext cx="4618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Реакция замещения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8" name="AutoShape 6"/>
          <p:cNvSpPr>
            <a:spLocks noChangeArrowheads="1"/>
          </p:cNvSpPr>
          <p:nvPr/>
        </p:nvSpPr>
        <p:spPr bwMode="auto">
          <a:xfrm>
            <a:off x="2857488" y="5857892"/>
            <a:ext cx="3571900" cy="71438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rgbClr val="0099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285852" y="2786058"/>
            <a:ext cx="7072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3300"/>
                </a:solidFill>
              </a:rPr>
              <a:t>К какому типу относится данная реакция?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71683" grpId="0" build="p" animBg="1"/>
      <p:bldP spid="22" grpId="0" animBg="1"/>
      <p:bldP spid="24" grpId="0" animBg="1"/>
      <p:bldP spid="28" grpId="0" animBg="1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3300"/>
                </a:solidFill>
              </a:rPr>
              <a:t>Информационные ресурсы</a:t>
            </a:r>
            <a:endParaRPr lang="ru-RU" sz="4000" b="1" dirty="0">
              <a:solidFill>
                <a:srgbClr val="FF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357850"/>
          </a:xfrm>
        </p:spPr>
        <p:txBody>
          <a:bodyPr>
            <a:normAutofit fontScale="92500" lnSpcReduction="10000"/>
          </a:bodyPr>
          <a:lstStyle/>
          <a:p>
            <a:r>
              <a:rPr lang="ru-RU" sz="1900" dirty="0" smtClean="0">
                <a:solidFill>
                  <a:srgbClr val="7030A0"/>
                </a:solidFill>
              </a:rPr>
              <a:t>Габриелян О.С.  Программа курса химии для 8-11 классов общеобразовательных учреждений. М.: Дрофа, 2009.</a:t>
            </a:r>
          </a:p>
          <a:p>
            <a:pPr lvl="0"/>
            <a:r>
              <a:rPr lang="ru-RU" sz="1900" dirty="0" smtClean="0">
                <a:solidFill>
                  <a:srgbClr val="7030A0"/>
                </a:solidFill>
              </a:rPr>
              <a:t>Габриелян О.С.  Учебник для общеобразовательных учреждений. Химия. 8 класс. М.: Дрофа, 2009.</a:t>
            </a:r>
          </a:p>
          <a:p>
            <a:pPr lvl="0"/>
            <a:r>
              <a:rPr lang="ru-RU" sz="1900" dirty="0" smtClean="0">
                <a:solidFill>
                  <a:srgbClr val="7030A0"/>
                </a:solidFill>
              </a:rPr>
              <a:t>Габриелян О.С., Воскобойникова Н.П., </a:t>
            </a:r>
            <a:r>
              <a:rPr lang="ru-RU" sz="1900" dirty="0" err="1" smtClean="0">
                <a:solidFill>
                  <a:srgbClr val="7030A0"/>
                </a:solidFill>
              </a:rPr>
              <a:t>Яшукова</a:t>
            </a:r>
            <a:r>
              <a:rPr lang="ru-RU" sz="1900" dirty="0" smtClean="0">
                <a:solidFill>
                  <a:srgbClr val="7030A0"/>
                </a:solidFill>
              </a:rPr>
              <a:t> А.В.  Настольная книга учителя. 8 класс. М.: Дрофа, 2007. </a:t>
            </a:r>
          </a:p>
          <a:p>
            <a:pPr lvl="0"/>
            <a:r>
              <a:rPr lang="ru-RU" sz="1900" dirty="0" smtClean="0">
                <a:solidFill>
                  <a:srgbClr val="7030A0"/>
                </a:solidFill>
              </a:rPr>
              <a:t>Габриелян О.С., Смирнова Т.В.  Изучаем химию в 8 классе. Методическое пособие к учебнику О.С.Габриеляна «Химия-8» для учащихся и учителей. М.: Блик и Ко, 2001. </a:t>
            </a:r>
          </a:p>
          <a:p>
            <a:r>
              <a:rPr lang="en-US" sz="1800" dirty="0" smtClean="0">
                <a:hlinkClick r:id="rId2"/>
              </a:rPr>
              <a:t>http://yandex.ru/yandsearch?text=%D0%BA%D0%B0%D1%80%D1%82%D0%B8%D0%BD%D0%BA%D0%B8+%D0%BF%D0%BE+%D1%85%D0%B8%D0%BC%D0%B8%D0%B8&amp;sid=209511295850477772278&amp;lid=v11.search&amp;lr=51</a:t>
            </a:r>
            <a:endParaRPr lang="ru-RU" sz="1800" dirty="0" smtClean="0"/>
          </a:p>
          <a:p>
            <a:r>
              <a:rPr lang="en-US" sz="1800" dirty="0" smtClean="0">
                <a:hlinkClick r:id="rId3"/>
              </a:rPr>
              <a:t>http://chemistry-chemists.com/</a:t>
            </a:r>
            <a:endParaRPr lang="ru-RU" sz="1800" dirty="0" smtClean="0"/>
          </a:p>
          <a:p>
            <a:r>
              <a:rPr lang="en-US" sz="1800" dirty="0" smtClean="0">
                <a:hlinkClick r:id="rId4"/>
              </a:rPr>
              <a:t>http://yandex.ru/yandsearch?text=%D0%9D.%D0%9D.%D0%91%D0%B5%D0%BA%D0%B5%D1%82%D0%BE%D0%B2&amp;lr=51</a:t>
            </a:r>
            <a:endParaRPr lang="ru-RU" sz="1800" dirty="0" smtClean="0"/>
          </a:p>
          <a:p>
            <a:r>
              <a:rPr lang="en-US" sz="1800" dirty="0" smtClean="0">
                <a:hlinkClick r:id="rId5"/>
              </a:rPr>
              <a:t>http://ru.wikipedia.org/wiki/</a:t>
            </a:r>
            <a:r>
              <a:rPr lang="ru-RU" sz="1800" dirty="0" err="1" smtClean="0">
                <a:hlinkClick r:id="rId5"/>
              </a:rPr>
              <a:t>Бекетов_Н</a:t>
            </a:r>
            <a:r>
              <a:rPr lang="ru-RU" sz="1800" dirty="0" smtClean="0"/>
              <a:t>.</a:t>
            </a:r>
          </a:p>
          <a:p>
            <a:r>
              <a:rPr lang="en-US" sz="1800" dirty="0" smtClean="0">
                <a:hlinkClick r:id="rId6"/>
              </a:rPr>
              <a:t>http://www.hemi.nsu.ru/ucheb188.htm</a:t>
            </a:r>
            <a:endParaRPr lang="ru-RU" sz="1800" dirty="0" smtClean="0"/>
          </a:p>
          <a:p>
            <a:r>
              <a:rPr lang="en-US" sz="1800" dirty="0" smtClean="0">
                <a:hlinkClick r:id="rId7"/>
              </a:rPr>
              <a:t>http://www.google.ru/search?hl=ru&amp;newwindow=1&amp;client=opera&amp;hs=42v&amp;rls=ru&amp;q=%D1%80%D0%B5%D0%B0%D0%BA%D1%86%D0%B8%D0%B8+%D0%B7%D0%B0%D0%BC%D0%B5%D1%89%D0%B5%D0%BD%D0%B8%D1%8F&amp;aq=f&amp;aqi=g9&amp;aql=&amp;oq</a:t>
            </a:r>
            <a:r>
              <a:rPr lang="en-US" sz="1800" dirty="0" smtClean="0"/>
              <a:t>=</a:t>
            </a:r>
            <a:endParaRPr lang="ru-RU" sz="1800" dirty="0" smtClean="0"/>
          </a:p>
          <a:p>
            <a:endParaRPr lang="ru-RU" sz="1800" dirty="0"/>
          </a:p>
        </p:txBody>
      </p:sp>
      <p:sp>
        <p:nvSpPr>
          <p:cNvPr id="4" name="Управляющая кнопка: домой 3">
            <a:hlinkClick r:id="rId8" action="ppaction://hlinksldjump" highlightClick="1"/>
          </p:cNvPr>
          <p:cNvSpPr/>
          <p:nvPr/>
        </p:nvSpPr>
        <p:spPr>
          <a:xfrm>
            <a:off x="8429652" y="6072206"/>
            <a:ext cx="470912" cy="4709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107156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3300"/>
                </a:solidFill>
              </a:rPr>
              <a:t>Автор презентации желает вам успехов в изучении химии !</a:t>
            </a:r>
            <a:endParaRPr lang="ru-RU" sz="2800" b="1" dirty="0">
              <a:solidFill>
                <a:srgbClr val="FF3300"/>
              </a:solidFill>
            </a:endParaRPr>
          </a:p>
        </p:txBody>
      </p:sp>
      <p:pic>
        <p:nvPicPr>
          <p:cNvPr id="1026" name="Picture 2" descr="C:\Documents and Settings\Александр\Рабочий стол\Новая папка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143248"/>
            <a:ext cx="2143140" cy="3460943"/>
          </a:xfrm>
          <a:prstGeom prst="rect">
            <a:avLst/>
          </a:prstGeom>
          <a:noFill/>
        </p:spPr>
      </p:pic>
      <p:pic>
        <p:nvPicPr>
          <p:cNvPr id="1027" name="Picture 3" descr="C:\Documents and Settings\Александр\Рабочий стол\Новая папка\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3429000"/>
            <a:ext cx="2214578" cy="3170289"/>
          </a:xfrm>
          <a:prstGeom prst="rect">
            <a:avLst/>
          </a:prstGeom>
          <a:noFill/>
        </p:spPr>
      </p:pic>
      <p:pic>
        <p:nvPicPr>
          <p:cNvPr id="1028" name="Picture 4" descr="C:\Documents and Settings\Александр\Рабочий стол\Новая папка\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286124"/>
            <a:ext cx="2250478" cy="3286148"/>
          </a:xfrm>
          <a:prstGeom prst="rect">
            <a:avLst/>
          </a:prstGeom>
          <a:noFill/>
        </p:spPr>
      </p:pic>
      <p:pic>
        <p:nvPicPr>
          <p:cNvPr id="1029" name="Picture 5" descr="C:\Documents and Settings\Александр\Рабочий стол\Новая папка\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3143248"/>
            <a:ext cx="2000264" cy="3429024"/>
          </a:xfrm>
          <a:prstGeom prst="rect">
            <a:avLst/>
          </a:prstGeom>
          <a:noFill/>
        </p:spPr>
      </p:pic>
      <p:pic>
        <p:nvPicPr>
          <p:cNvPr id="1030" name="Picture 6" descr="C:\Documents and Settings\Александр\Рабочий стол\Новая папка\50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1142984"/>
            <a:ext cx="8572560" cy="2960686"/>
          </a:xfrm>
          <a:prstGeom prst="rect">
            <a:avLst/>
          </a:prstGeom>
          <a:noFill/>
        </p:spPr>
      </p:pic>
      <p:sp>
        <p:nvSpPr>
          <p:cNvPr id="9" name="Управляющая кнопка: домой 8">
            <a:hlinkClick r:id="rId7" action="ppaction://hlinksldjump" highlightClick="1"/>
          </p:cNvPr>
          <p:cNvSpPr/>
          <p:nvPr/>
        </p:nvSpPr>
        <p:spPr>
          <a:xfrm>
            <a:off x="8501090" y="6215082"/>
            <a:ext cx="470912" cy="4709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3300"/>
                </a:solidFill>
              </a:rPr>
              <a:t>Содержание</a:t>
            </a:r>
            <a:endParaRPr lang="ru-RU" sz="3600" b="1" dirty="0">
              <a:solidFill>
                <a:srgbClr val="FF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543956" cy="4983179"/>
          </a:xfrm>
        </p:spPr>
        <p:txBody>
          <a:bodyPr/>
          <a:lstStyle/>
          <a:p>
            <a:r>
              <a:rPr lang="ru-RU" sz="1800" b="1" dirty="0" smtClean="0">
                <a:solidFill>
                  <a:srgbClr val="FF0000"/>
                </a:solidFill>
                <a:hlinkClick r:id="rId2" action="ppaction://hlinksldjump"/>
              </a:rPr>
              <a:t>Повторение 1:    </a:t>
            </a: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2" action="ppaction://hlinksldjump"/>
              </a:rPr>
              <a:t>Тип химической реакции?</a:t>
            </a:r>
            <a:endParaRPr lang="ru-RU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ru-RU" sz="1800" b="1" dirty="0" smtClean="0">
                <a:solidFill>
                  <a:srgbClr val="FF0000"/>
                </a:solidFill>
                <a:hlinkClick r:id="rId3" action="ppaction://hlinksldjump"/>
              </a:rPr>
              <a:t>Повторение 2:    </a:t>
            </a:r>
            <a:r>
              <a:rPr lang="ru-RU" sz="1800" b="1" dirty="0" smtClean="0">
                <a:solidFill>
                  <a:srgbClr val="7030A0"/>
                </a:solidFill>
                <a:hlinkClick r:id="rId3" action="ppaction://hlinksldjump"/>
              </a:rPr>
              <a:t>Т</a:t>
            </a: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3" action="ppaction://hlinksldjump"/>
              </a:rPr>
              <a:t>ип химической реакции?</a:t>
            </a:r>
            <a:endParaRPr lang="ru-RU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ru-RU" sz="1800" b="1" dirty="0" smtClean="0">
                <a:solidFill>
                  <a:srgbClr val="FF0000"/>
                </a:solidFill>
                <a:hlinkClick r:id="rId4" action="ppaction://hlinksldjump"/>
              </a:rPr>
              <a:t>Задание </a:t>
            </a:r>
            <a:r>
              <a:rPr lang="ru-RU" sz="1800" b="1" dirty="0" smtClean="0">
                <a:solidFill>
                  <a:srgbClr val="7030A0"/>
                </a:solidFill>
                <a:hlinkClick r:id="rId4" action="ppaction://hlinksldjump"/>
              </a:rPr>
              <a:t> для самостоятельного выполнения</a:t>
            </a:r>
            <a:endParaRPr lang="ru-RU" sz="1800" b="1" dirty="0" smtClean="0">
              <a:solidFill>
                <a:srgbClr val="7030A0"/>
              </a:solidFill>
            </a:endParaRPr>
          </a:p>
          <a:p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5" action="ppaction://hlinksldjump"/>
              </a:rPr>
              <a:t>Тема урока:«</a:t>
            </a: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5" action="ppaction://hlinksldjump"/>
              </a:rPr>
              <a:t>Типы химических реакций: реакции замещения»</a:t>
            </a:r>
            <a:endParaRPr lang="ru-RU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ru-RU" sz="1800" b="1" dirty="0" smtClean="0">
                <a:solidFill>
                  <a:srgbClr val="FF0000"/>
                </a:solidFill>
                <a:hlinkClick r:id="rId6" action="ppaction://hlinksldjump"/>
              </a:rPr>
              <a:t>Сформулируйте определение . </a:t>
            </a: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6" action="ppaction://hlinksldjump"/>
              </a:rPr>
              <a:t>Реакции замещения – это…</a:t>
            </a:r>
            <a:endParaRPr lang="ru-RU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ru-RU" sz="1800" b="1" dirty="0" smtClean="0">
                <a:solidFill>
                  <a:srgbClr val="FF0000"/>
                </a:solidFill>
                <a:hlinkClick r:id="rId7" action="ppaction://hlinksldjump"/>
              </a:rPr>
              <a:t>Эксперимент  №1: </a:t>
            </a:r>
            <a:r>
              <a:rPr lang="ru-RU" sz="1800" b="1" dirty="0" smtClean="0">
                <a:solidFill>
                  <a:srgbClr val="7030A0"/>
                </a:solidFill>
                <a:hlinkClick r:id="rId7" action="ppaction://hlinksldjump"/>
              </a:rPr>
              <a:t>взаимодействие кислот с металлами</a:t>
            </a:r>
            <a:endParaRPr lang="ru-RU" sz="1800" b="1" dirty="0" smtClean="0">
              <a:solidFill>
                <a:srgbClr val="7030A0"/>
              </a:solidFill>
            </a:endParaRPr>
          </a:p>
          <a:p>
            <a:r>
              <a:rPr lang="ru-RU" sz="1800" b="1" dirty="0" smtClean="0">
                <a:solidFill>
                  <a:srgbClr val="FF0000"/>
                </a:solidFill>
                <a:hlinkClick r:id="rId8" action="ppaction://hlinksldjump"/>
              </a:rPr>
              <a:t>Ряд  активности металлов </a:t>
            </a:r>
            <a:r>
              <a:rPr lang="ru-RU" sz="1800" b="1" dirty="0" smtClean="0">
                <a:solidFill>
                  <a:srgbClr val="7030A0"/>
                </a:solidFill>
                <a:hlinkClick r:id="rId8" action="ppaction://hlinksldjump"/>
              </a:rPr>
              <a:t>(электрохимический ряд напряжений) </a:t>
            </a:r>
            <a:endParaRPr lang="ru-RU" sz="1800" b="1" dirty="0" smtClean="0">
              <a:solidFill>
                <a:srgbClr val="7030A0"/>
              </a:solidFill>
            </a:endParaRPr>
          </a:p>
          <a:p>
            <a:r>
              <a:rPr lang="ru-RU" sz="1800" b="1" dirty="0" smtClean="0">
                <a:solidFill>
                  <a:srgbClr val="FF0000"/>
                </a:solidFill>
                <a:hlinkClick r:id="rId9" action="ppaction://hlinksldjump"/>
              </a:rPr>
              <a:t>Задание № 1. </a:t>
            </a:r>
            <a:r>
              <a:rPr lang="ru-RU" sz="1800" b="1" dirty="0" smtClean="0">
                <a:solidFill>
                  <a:srgbClr val="7030A0"/>
                </a:solidFill>
                <a:hlinkClick r:id="rId9" action="ppaction://hlinksldjump"/>
              </a:rPr>
              <a:t>Используя ряд активности металлов, продолжите возможные уравнения реакций замещения</a:t>
            </a:r>
            <a:endParaRPr lang="ru-RU" sz="1800" b="1" dirty="0" smtClean="0">
              <a:solidFill>
                <a:srgbClr val="7030A0"/>
              </a:solidFill>
            </a:endParaRPr>
          </a:p>
          <a:p>
            <a:r>
              <a:rPr lang="ru-RU" sz="1800" b="1" dirty="0" smtClean="0">
                <a:solidFill>
                  <a:srgbClr val="FF0000"/>
                </a:solidFill>
                <a:hlinkClick r:id="rId10" action="ppaction://hlinksldjump"/>
              </a:rPr>
              <a:t>Эксперимент  № 2: </a:t>
            </a:r>
            <a:r>
              <a:rPr lang="ru-RU" sz="1800" b="1" dirty="0" smtClean="0">
                <a:solidFill>
                  <a:srgbClr val="7030A0"/>
                </a:solidFill>
                <a:hlinkClick r:id="rId10" action="ppaction://hlinksldjump"/>
              </a:rPr>
              <a:t>взаимодействие растворов солей с металлами</a:t>
            </a:r>
            <a:endParaRPr lang="ru-RU" sz="1800" b="1" dirty="0" smtClean="0">
              <a:solidFill>
                <a:srgbClr val="7030A0"/>
              </a:solidFill>
            </a:endParaRPr>
          </a:p>
          <a:p>
            <a:r>
              <a:rPr lang="ru-RU" sz="1800" b="1" dirty="0" smtClean="0">
                <a:solidFill>
                  <a:srgbClr val="FF0000"/>
                </a:solidFill>
                <a:hlinkClick r:id="rId11" action="ppaction://hlinksldjump"/>
              </a:rPr>
              <a:t>Задание №2. </a:t>
            </a:r>
            <a:r>
              <a:rPr lang="ru-RU" sz="1800" b="1" dirty="0" smtClean="0">
                <a:solidFill>
                  <a:srgbClr val="7030A0"/>
                </a:solidFill>
                <a:hlinkClick r:id="rId11" action="ppaction://hlinksldjump"/>
              </a:rPr>
              <a:t>Определите тип химической реакции</a:t>
            </a:r>
            <a:endParaRPr lang="ru-RU" sz="1800" b="1" dirty="0" smtClean="0">
              <a:solidFill>
                <a:srgbClr val="7030A0"/>
              </a:solidFill>
            </a:endParaRPr>
          </a:p>
          <a:p>
            <a:r>
              <a:rPr lang="ru-RU" sz="1800" b="1" dirty="0" smtClean="0">
                <a:solidFill>
                  <a:srgbClr val="FF0000"/>
                </a:solidFill>
                <a:hlinkClick r:id="rId12" action="ppaction://hlinksldjump"/>
              </a:rPr>
              <a:t>Задание №3 . </a:t>
            </a:r>
            <a:r>
              <a:rPr lang="ru-RU" sz="1800" b="1" dirty="0" smtClean="0">
                <a:solidFill>
                  <a:srgbClr val="7030A0"/>
                </a:solidFill>
                <a:hlinkClick r:id="rId12" action="ppaction://hlinksldjump"/>
              </a:rPr>
              <a:t>Решите проблему</a:t>
            </a:r>
            <a:endParaRPr lang="ru-RU" sz="1800" b="1" dirty="0" smtClean="0">
              <a:solidFill>
                <a:srgbClr val="7030A0"/>
              </a:solidFill>
            </a:endParaRPr>
          </a:p>
          <a:p>
            <a:r>
              <a:rPr lang="ru-RU" sz="1800" b="1" dirty="0" smtClean="0">
                <a:solidFill>
                  <a:srgbClr val="FF0000"/>
                </a:solidFill>
                <a:hlinkClick r:id="rId13" action="ppaction://hlinksldjump"/>
              </a:rPr>
              <a:t>Информационные ресурсы</a:t>
            </a:r>
            <a:endParaRPr lang="ru-RU" sz="1800" b="1" dirty="0" smtClean="0">
              <a:solidFill>
                <a:srgbClr val="FF0000"/>
              </a:solidFill>
            </a:endParaRPr>
          </a:p>
          <a:p>
            <a:r>
              <a:rPr lang="ru-RU" sz="1800" b="1" dirty="0" smtClean="0">
                <a:solidFill>
                  <a:srgbClr val="FF0000"/>
                </a:solidFill>
                <a:hlinkClick r:id="rId14" action="ppaction://hlinksldjump"/>
              </a:rPr>
              <a:t>Автор презентации </a:t>
            </a:r>
            <a:r>
              <a:rPr lang="ru-RU" sz="1800" b="1" dirty="0" smtClean="0">
                <a:solidFill>
                  <a:srgbClr val="7030A0"/>
                </a:solidFill>
                <a:hlinkClick r:id="rId14" action="ppaction://hlinksldjump"/>
              </a:rPr>
              <a:t>желает вам успехов в изучении химии !</a:t>
            </a:r>
            <a:endParaRPr lang="ru-RU" sz="1800" b="1" dirty="0" smtClean="0">
              <a:solidFill>
                <a:srgbClr val="7030A0"/>
              </a:solidFill>
            </a:endParaRPr>
          </a:p>
          <a:p>
            <a:endParaRPr lang="ru-RU" sz="1800" b="1" dirty="0" smtClean="0">
              <a:solidFill>
                <a:srgbClr val="7030A0"/>
              </a:solidFill>
            </a:endParaRPr>
          </a:p>
          <a:p>
            <a:endParaRPr lang="ru-RU" sz="1800" b="1" dirty="0" smtClean="0">
              <a:solidFill>
                <a:srgbClr val="7030A0"/>
              </a:solidFill>
            </a:endParaRPr>
          </a:p>
          <a:p>
            <a:endParaRPr lang="ru-RU" sz="1800" b="1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14300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rgbClr val="7030A0"/>
                </a:solidFill>
              </a:rPr>
              <a:t>Повторение 1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Тип химической реакции?</a:t>
            </a:r>
            <a: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3500438"/>
            <a:ext cx="7572428" cy="3143272"/>
          </a:xfrm>
        </p:spPr>
        <p:txBody>
          <a:bodyPr>
            <a:normAutofit fontScale="92500" lnSpcReduction="20000"/>
          </a:bodyPr>
          <a:lstStyle/>
          <a:p>
            <a:r>
              <a:rPr lang="ru-RU" sz="2600" b="1" dirty="0" smtClean="0">
                <a:solidFill>
                  <a:srgbClr val="7030A0"/>
                </a:solidFill>
              </a:rPr>
              <a:t>Расставьте коэффициенты в уравнениях</a:t>
            </a:r>
          </a:p>
          <a:p>
            <a:r>
              <a:rPr lang="ru-RU" sz="2600" b="1" dirty="0" smtClean="0">
                <a:solidFill>
                  <a:srgbClr val="7030A0"/>
                </a:solidFill>
              </a:rPr>
              <a:t> химических реакций:</a:t>
            </a:r>
          </a:p>
          <a:p>
            <a:endParaRPr lang="ru-RU" sz="2600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FF3300"/>
                </a:solidFill>
              </a:rPr>
              <a:t>Ca </a:t>
            </a:r>
            <a:r>
              <a:rPr lang="ru-RU" b="1" dirty="0" smtClean="0">
                <a:solidFill>
                  <a:srgbClr val="FF3300"/>
                </a:solidFill>
              </a:rPr>
              <a:t> </a:t>
            </a:r>
            <a:r>
              <a:rPr lang="en-US" b="1" dirty="0" smtClean="0">
                <a:solidFill>
                  <a:srgbClr val="FF3300"/>
                </a:solidFill>
              </a:rPr>
              <a:t>+ O</a:t>
            </a:r>
            <a:r>
              <a:rPr lang="en-US" b="1" baseline="-25000" dirty="0" smtClean="0">
                <a:solidFill>
                  <a:srgbClr val="FF3300"/>
                </a:solidFill>
              </a:rPr>
              <a:t>2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ru-RU" b="1" dirty="0" smtClean="0">
                <a:solidFill>
                  <a:srgbClr val="FF3300"/>
                </a:solidFill>
              </a:rPr>
              <a:t> </a:t>
            </a:r>
            <a:r>
              <a:rPr lang="en-US" b="1" dirty="0" smtClean="0">
                <a:solidFill>
                  <a:srgbClr val="FF3300"/>
                </a:solidFill>
              </a:rPr>
              <a:t>=</a:t>
            </a:r>
            <a:r>
              <a:rPr lang="ru-RU" b="1" dirty="0" smtClean="0">
                <a:solidFill>
                  <a:srgbClr val="FF3300"/>
                </a:solidFill>
              </a:rPr>
              <a:t> 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endParaRPr lang="ru-RU" b="1" dirty="0" smtClean="0">
              <a:solidFill>
                <a:srgbClr val="FF3300"/>
              </a:solidFill>
            </a:endParaRPr>
          </a:p>
          <a:p>
            <a:r>
              <a:rPr lang="en-US" b="1" dirty="0" smtClean="0">
                <a:solidFill>
                  <a:srgbClr val="FF3300"/>
                </a:solidFill>
              </a:rPr>
              <a:t>Li  </a:t>
            </a:r>
            <a:r>
              <a:rPr lang="ru-RU" b="1" dirty="0" smtClean="0">
                <a:solidFill>
                  <a:srgbClr val="FF3300"/>
                </a:solidFill>
              </a:rPr>
              <a:t> </a:t>
            </a:r>
            <a:r>
              <a:rPr lang="en-US" b="1" dirty="0" smtClean="0">
                <a:solidFill>
                  <a:srgbClr val="FF3300"/>
                </a:solidFill>
              </a:rPr>
              <a:t>+ O</a:t>
            </a:r>
            <a:r>
              <a:rPr lang="en-US" b="1" baseline="-25000" dirty="0" smtClean="0">
                <a:solidFill>
                  <a:srgbClr val="FF3300"/>
                </a:solidFill>
              </a:rPr>
              <a:t>2</a:t>
            </a:r>
            <a:r>
              <a:rPr lang="en-US" b="1" dirty="0" smtClean="0">
                <a:solidFill>
                  <a:srgbClr val="FF3300"/>
                </a:solidFill>
              </a:rPr>
              <a:t>  =</a:t>
            </a:r>
          </a:p>
          <a:p>
            <a:r>
              <a:rPr lang="en-US" b="1" dirty="0" smtClean="0">
                <a:solidFill>
                  <a:srgbClr val="FF3300"/>
                </a:solidFill>
              </a:rPr>
              <a:t>S   </a:t>
            </a:r>
            <a:r>
              <a:rPr lang="ru-RU" b="1" dirty="0" smtClean="0">
                <a:solidFill>
                  <a:srgbClr val="FF3300"/>
                </a:solidFill>
              </a:rPr>
              <a:t> </a:t>
            </a:r>
            <a:r>
              <a:rPr lang="en-US" b="1" dirty="0" smtClean="0">
                <a:solidFill>
                  <a:srgbClr val="FF3300"/>
                </a:solidFill>
              </a:rPr>
              <a:t>+ O</a:t>
            </a:r>
            <a:r>
              <a:rPr lang="en-US" b="1" baseline="-25000" dirty="0" smtClean="0">
                <a:solidFill>
                  <a:srgbClr val="FF3300"/>
                </a:solidFill>
              </a:rPr>
              <a:t>2</a:t>
            </a:r>
            <a:r>
              <a:rPr lang="en-US" b="1" dirty="0" smtClean="0">
                <a:solidFill>
                  <a:srgbClr val="FF3300"/>
                </a:solidFill>
              </a:rPr>
              <a:t>  =</a:t>
            </a:r>
            <a:endParaRPr lang="ru-RU" b="1" dirty="0" smtClean="0">
              <a:solidFill>
                <a:srgbClr val="FF330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 </a:t>
            </a:r>
            <a:endParaRPr lang="ru-RU" b="1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500166" y="207167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AutoShape 21"/>
          <p:cNvSpPr>
            <a:spLocks noChangeArrowheads="1"/>
          </p:cNvSpPr>
          <p:nvPr/>
        </p:nvSpPr>
        <p:spPr bwMode="auto">
          <a:xfrm>
            <a:off x="3857620" y="2071678"/>
            <a:ext cx="1000132" cy="928694"/>
          </a:xfrm>
          <a:prstGeom prst="smileyFace">
            <a:avLst>
              <a:gd name="adj" fmla="val -4653"/>
            </a:avLst>
          </a:prstGeom>
          <a:solidFill>
            <a:srgbClr val="CCEC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21"/>
          <p:cNvSpPr>
            <a:spLocks noChangeArrowheads="1"/>
          </p:cNvSpPr>
          <p:nvPr/>
        </p:nvSpPr>
        <p:spPr bwMode="auto">
          <a:xfrm>
            <a:off x="6357950" y="1571612"/>
            <a:ext cx="1214446" cy="857256"/>
          </a:xfrm>
          <a:prstGeom prst="smileyFace">
            <a:avLst>
              <a:gd name="adj" fmla="val 4653"/>
            </a:avLst>
          </a:prstGeom>
          <a:solidFill>
            <a:srgbClr val="CCEC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286512" y="2428868"/>
            <a:ext cx="135732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люс 9"/>
          <p:cNvSpPr/>
          <p:nvPr/>
        </p:nvSpPr>
        <p:spPr>
          <a:xfrm>
            <a:off x="2786050" y="2143116"/>
            <a:ext cx="642942" cy="78581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 10"/>
          <p:cNvSpPr/>
          <p:nvPr/>
        </p:nvSpPr>
        <p:spPr>
          <a:xfrm>
            <a:off x="5214942" y="2214554"/>
            <a:ext cx="914400" cy="64294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Управляющая кнопка: домой 14">
            <a:hlinkClick r:id="rId2" action="ppaction://hlinksldjump" highlightClick="1"/>
          </p:cNvPr>
          <p:cNvSpPr/>
          <p:nvPr/>
        </p:nvSpPr>
        <p:spPr>
          <a:xfrm>
            <a:off x="8501090" y="6072206"/>
            <a:ext cx="399474" cy="4709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7030A0"/>
                </a:solidFill>
              </a:rPr>
              <a:t>Повторение  2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FF3300"/>
                </a:solidFill>
              </a:rPr>
              <a:t>Т</a:t>
            </a:r>
            <a:r>
              <a:rPr lang="ru-RU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ип химической реакции?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3286148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Расставьте коэффициенты в уравнениях химических реакций. 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Укажите условия течения реакций.</a:t>
            </a:r>
          </a:p>
          <a:p>
            <a:pPr>
              <a:spcBef>
                <a:spcPct val="50000"/>
              </a:spcBef>
            </a:pPr>
            <a:r>
              <a:rPr lang="en-US" sz="3500" b="1" dirty="0" smtClean="0">
                <a:solidFill>
                  <a:srgbClr val="FF0000"/>
                </a:solidFill>
              </a:rPr>
              <a:t>CaCO</a:t>
            </a:r>
            <a:r>
              <a:rPr lang="en-US" sz="35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3500" b="1" dirty="0" smtClean="0">
                <a:solidFill>
                  <a:srgbClr val="FF0000"/>
                </a:solidFill>
              </a:rPr>
              <a:t> </a:t>
            </a:r>
            <a:r>
              <a:rPr lang="en-US" sz="3500" b="1" dirty="0" smtClean="0">
                <a:solidFill>
                  <a:srgbClr val="FF0000"/>
                </a:solidFill>
                <a:sym typeface="Symbol" pitchFamily="18" charset="2"/>
              </a:rPr>
              <a:t> </a:t>
            </a:r>
            <a:endParaRPr lang="ru-RU" sz="3500" b="1" dirty="0" smtClean="0">
              <a:solidFill>
                <a:srgbClr val="FF0000"/>
              </a:solidFill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 sz="3500" b="1" dirty="0" smtClean="0">
                <a:solidFill>
                  <a:srgbClr val="FF0000"/>
                </a:solidFill>
              </a:rPr>
              <a:t>H</a:t>
            </a:r>
            <a:r>
              <a:rPr lang="en-US" sz="35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3500" b="1" dirty="0" smtClean="0">
                <a:solidFill>
                  <a:srgbClr val="FF0000"/>
                </a:solidFill>
              </a:rPr>
              <a:t>O </a:t>
            </a:r>
            <a:r>
              <a:rPr lang="en-US" sz="3500" b="1" dirty="0" smtClean="0">
                <a:solidFill>
                  <a:srgbClr val="FF0000"/>
                </a:solidFill>
                <a:sym typeface="Symbol" pitchFamily="18" charset="2"/>
              </a:rPr>
              <a:t> </a:t>
            </a:r>
            <a:endParaRPr lang="ru-RU" sz="3500" b="1" dirty="0" smtClean="0">
              <a:solidFill>
                <a:srgbClr val="FF0000"/>
              </a:solidFill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 sz="3500" b="1" dirty="0" smtClean="0">
                <a:solidFill>
                  <a:srgbClr val="FF0000"/>
                </a:solidFill>
              </a:rPr>
              <a:t>H</a:t>
            </a:r>
            <a:r>
              <a:rPr lang="en-US" sz="35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3500" b="1" dirty="0" smtClean="0">
                <a:solidFill>
                  <a:srgbClr val="FF0000"/>
                </a:solidFill>
              </a:rPr>
              <a:t>O</a:t>
            </a:r>
            <a:r>
              <a:rPr lang="en-US" sz="35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3500" b="1" dirty="0" smtClean="0">
                <a:solidFill>
                  <a:srgbClr val="FF0000"/>
                </a:solidFill>
              </a:rPr>
              <a:t> </a:t>
            </a:r>
            <a:r>
              <a:rPr lang="en-US" sz="3500" b="1" dirty="0" smtClean="0">
                <a:solidFill>
                  <a:srgbClr val="FF0000"/>
                </a:solidFill>
                <a:sym typeface="Symbol" pitchFamily="18" charset="2"/>
              </a:rPr>
              <a:t></a:t>
            </a:r>
            <a:endParaRPr lang="ru-RU" sz="3500" b="1" dirty="0" smtClean="0">
              <a:solidFill>
                <a:srgbClr val="FF0000"/>
              </a:solidFill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 sz="2600" b="1" dirty="0" smtClean="0">
                <a:solidFill>
                  <a:srgbClr val="7030A0"/>
                </a:solidFill>
                <a:sym typeface="Symbol" pitchFamily="18" charset="2"/>
              </a:rPr>
              <a:t> </a:t>
            </a:r>
            <a:endParaRPr lang="en-US" sz="2600" b="1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1785918" y="2000240"/>
            <a:ext cx="914400" cy="914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>
            <a:off x="1785918" y="2000240"/>
            <a:ext cx="914400" cy="914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3071802" y="2357430"/>
            <a:ext cx="1143008" cy="21431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4643438" y="2071678"/>
            <a:ext cx="914400" cy="914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10800000">
            <a:off x="6429388" y="2143116"/>
            <a:ext cx="914400" cy="914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люс 8"/>
          <p:cNvSpPr/>
          <p:nvPr/>
        </p:nvSpPr>
        <p:spPr>
          <a:xfrm>
            <a:off x="5715008" y="2214554"/>
            <a:ext cx="642942" cy="6429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8429652" y="6000768"/>
            <a:ext cx="470912" cy="5423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8538" y="1600201"/>
            <a:ext cx="5970587" cy="4257691"/>
          </a:xfrm>
        </p:spPr>
        <p:txBody>
          <a:bodyPr/>
          <a:lstStyle/>
          <a:p>
            <a:pPr eaLnBrk="1" hangingPunct="1"/>
            <a:r>
              <a:rPr lang="ru-RU" dirty="0" smtClean="0"/>
              <a:t>    </a:t>
            </a:r>
            <a:r>
              <a:rPr lang="en-US" b="1" dirty="0" smtClean="0">
                <a:solidFill>
                  <a:srgbClr val="7030A0"/>
                </a:solidFill>
              </a:rPr>
              <a:t>Na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  </a:t>
            </a:r>
            <a:r>
              <a:rPr lang="en-US" b="1" dirty="0" smtClean="0">
                <a:solidFill>
                  <a:srgbClr val="7030A0"/>
                </a:solidFill>
              </a:rPr>
              <a:t>+ </a:t>
            </a:r>
            <a:r>
              <a:rPr lang="ru-RU" b="1" dirty="0" smtClean="0">
                <a:solidFill>
                  <a:srgbClr val="7030A0"/>
                </a:solidFill>
              </a:rPr>
              <a:t>  </a:t>
            </a:r>
            <a:r>
              <a:rPr lang="en-US" b="1" dirty="0" smtClean="0">
                <a:solidFill>
                  <a:srgbClr val="7030A0"/>
                </a:solidFill>
              </a:rPr>
              <a:t>Cl</a:t>
            </a:r>
            <a:r>
              <a:rPr lang="en-US" sz="2400" b="1" baseline="-25000" dirty="0" smtClean="0">
                <a:solidFill>
                  <a:srgbClr val="7030A0"/>
                </a:solidFill>
              </a:rPr>
              <a:t>2 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→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   </a:t>
            </a:r>
            <a:r>
              <a:rPr lang="en-US" b="1" dirty="0" smtClean="0">
                <a:solidFill>
                  <a:srgbClr val="7030A0"/>
                </a:solidFill>
              </a:rPr>
              <a:t>Na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Cl</a:t>
            </a:r>
            <a:endParaRPr lang="en-US" b="1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ru-RU" dirty="0" smtClean="0">
                <a:solidFill>
                  <a:srgbClr val="7030A0"/>
                </a:solidFill>
              </a:rPr>
              <a:t>    </a:t>
            </a:r>
            <a:r>
              <a:rPr lang="en-US" b="1" dirty="0" smtClean="0">
                <a:solidFill>
                  <a:srgbClr val="7030A0"/>
                </a:solidFill>
              </a:rPr>
              <a:t>H</a:t>
            </a:r>
            <a:r>
              <a:rPr lang="en-US" sz="2400" b="1" baseline="-25000" dirty="0" smtClean="0">
                <a:solidFill>
                  <a:srgbClr val="7030A0"/>
                </a:solidFill>
              </a:rPr>
              <a:t>2</a:t>
            </a:r>
            <a:r>
              <a:rPr lang="en-US" b="1" dirty="0" smtClean="0">
                <a:solidFill>
                  <a:srgbClr val="7030A0"/>
                </a:solidFill>
              </a:rPr>
              <a:t>CO</a:t>
            </a:r>
            <a:r>
              <a:rPr lang="en-US" sz="2400" b="1" baseline="-25000" dirty="0" smtClean="0">
                <a:solidFill>
                  <a:srgbClr val="7030A0"/>
                </a:solidFill>
              </a:rPr>
              <a:t>3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→ </a:t>
            </a: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H</a:t>
            </a:r>
            <a:r>
              <a:rPr lang="en-US" sz="2400" b="1" baseline="-25000" dirty="0" smtClean="0">
                <a:solidFill>
                  <a:srgbClr val="7030A0"/>
                </a:solidFill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O</a:t>
            </a: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 + </a:t>
            </a: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CO</a:t>
            </a:r>
            <a:r>
              <a:rPr lang="en-US" sz="2400" b="1" baseline="-25000" dirty="0" smtClean="0">
                <a:solidFill>
                  <a:srgbClr val="7030A0"/>
                </a:solidFill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↑</a:t>
            </a:r>
            <a:endParaRPr lang="ru-RU" sz="2000" b="1" dirty="0" smtClean="0">
              <a:solidFill>
                <a:srgbClr val="7030A0"/>
              </a:solidFill>
              <a:cs typeface="Times New Roman" pitchFamily="18" charset="0"/>
            </a:endParaRPr>
          </a:p>
          <a:p>
            <a:pPr eaLnBrk="1" hangingPunct="1"/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   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Fe(OH)</a:t>
            </a:r>
            <a:r>
              <a:rPr lang="en-US" sz="2400" b="1" baseline="-25000" dirty="0" smtClean="0">
                <a:solidFill>
                  <a:srgbClr val="7030A0"/>
                </a:solidFill>
                <a:cs typeface="Times New Roman" pitchFamily="18" charset="0"/>
              </a:rPr>
              <a:t>3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→ </a:t>
            </a: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Fe</a:t>
            </a:r>
            <a:r>
              <a:rPr lang="en-US" sz="2000" b="1" baseline="-25000" dirty="0" smtClean="0">
                <a:solidFill>
                  <a:srgbClr val="7030A0"/>
                </a:solidFill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O</a:t>
            </a:r>
            <a:r>
              <a:rPr lang="en-US" sz="2400" b="1" baseline="-25000" dirty="0" smtClean="0">
                <a:solidFill>
                  <a:srgbClr val="7030A0"/>
                </a:solidFill>
                <a:cs typeface="Times New Roman" pitchFamily="18" charset="0"/>
              </a:rPr>
              <a:t>3</a:t>
            </a:r>
            <a:r>
              <a:rPr lang="ru-RU" sz="2000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+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   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H</a:t>
            </a:r>
            <a:r>
              <a:rPr lang="en-US" sz="2400" b="1" baseline="-25000" dirty="0" smtClean="0">
                <a:solidFill>
                  <a:srgbClr val="7030A0"/>
                </a:solidFill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O</a:t>
            </a:r>
          </a:p>
          <a:p>
            <a:pPr eaLnBrk="1" hangingPunct="1"/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    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Al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 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+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    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O</a:t>
            </a:r>
            <a:r>
              <a:rPr lang="en-US" sz="2400" b="1" baseline="-25000" dirty="0" smtClean="0">
                <a:solidFill>
                  <a:srgbClr val="7030A0"/>
                </a:solidFill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→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   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Al</a:t>
            </a:r>
            <a:r>
              <a:rPr lang="en-US" sz="2400" b="1" baseline="-25000" dirty="0" smtClean="0">
                <a:solidFill>
                  <a:srgbClr val="7030A0"/>
                </a:solidFill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O</a:t>
            </a:r>
            <a:r>
              <a:rPr lang="en-US" sz="2400" b="1" baseline="-25000" dirty="0" smtClean="0">
                <a:solidFill>
                  <a:srgbClr val="7030A0"/>
                </a:solidFill>
                <a:cs typeface="Times New Roman" pitchFamily="18" charset="0"/>
              </a:rPr>
              <a:t>3</a:t>
            </a:r>
          </a:p>
          <a:p>
            <a:pPr eaLnBrk="1" hangingPunct="1"/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    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Na</a:t>
            </a:r>
            <a:r>
              <a:rPr lang="en-US" sz="2400" b="1" baseline="-25000" dirty="0" smtClean="0">
                <a:solidFill>
                  <a:srgbClr val="7030A0"/>
                </a:solidFill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O </a:t>
            </a: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+ </a:t>
            </a: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H</a:t>
            </a:r>
            <a:r>
              <a:rPr lang="en-US" sz="2400" b="1" baseline="-25000" dirty="0" smtClean="0">
                <a:solidFill>
                  <a:srgbClr val="7030A0"/>
                </a:solidFill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O</a:t>
            </a: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→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    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Na</a:t>
            </a: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OH</a:t>
            </a:r>
          </a:p>
          <a:p>
            <a:pPr eaLnBrk="1" hangingPunct="1"/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    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K</a:t>
            </a:r>
            <a:r>
              <a:rPr lang="en-US" sz="2400" b="1" baseline="-25000" dirty="0" smtClean="0">
                <a:solidFill>
                  <a:srgbClr val="7030A0"/>
                </a:solidFill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O </a:t>
            </a: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 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+ </a:t>
            </a: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 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P</a:t>
            </a:r>
            <a:r>
              <a:rPr lang="en-US" sz="2400" b="1" baseline="-25000" dirty="0" smtClean="0">
                <a:solidFill>
                  <a:srgbClr val="7030A0"/>
                </a:solidFill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O</a:t>
            </a:r>
            <a:r>
              <a:rPr lang="en-US" sz="2400" b="1" baseline="-25000" dirty="0" smtClean="0">
                <a:solidFill>
                  <a:srgbClr val="7030A0"/>
                </a:solidFill>
                <a:cs typeface="Times New Roman" pitchFamily="18" charset="0"/>
              </a:rPr>
              <a:t>5</a:t>
            </a:r>
            <a:r>
              <a:rPr lang="en-US" sz="2000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→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    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K</a:t>
            </a:r>
            <a:r>
              <a:rPr lang="en-US" sz="2400" b="1" baseline="-25000" dirty="0" smtClean="0">
                <a:solidFill>
                  <a:srgbClr val="7030A0"/>
                </a:solidFill>
                <a:cs typeface="Times New Roman" pitchFamily="18" charset="0"/>
              </a:rPr>
              <a:t>3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PO</a:t>
            </a:r>
            <a:r>
              <a:rPr lang="en-US" sz="2400" b="1" baseline="-25000" dirty="0" smtClean="0">
                <a:solidFill>
                  <a:srgbClr val="7030A0"/>
                </a:solidFill>
                <a:cs typeface="Times New Roman" pitchFamily="18" charset="0"/>
              </a:rPr>
              <a:t>4</a:t>
            </a:r>
            <a:r>
              <a:rPr lang="ru-RU" sz="2400" b="1" baseline="-25000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</a:p>
          <a:p>
            <a:pPr eaLnBrk="1" hangingPunct="1"/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    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Ag</a:t>
            </a: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Br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→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    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Ag 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+ </a:t>
            </a: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 Br</a:t>
            </a:r>
            <a:r>
              <a:rPr lang="en-US" sz="2400" b="1" baseline="-25000" dirty="0" smtClean="0">
                <a:solidFill>
                  <a:srgbClr val="7030A0"/>
                </a:solidFill>
                <a:cs typeface="Times New Roman" pitchFamily="18" charset="0"/>
              </a:rPr>
              <a:t>2</a:t>
            </a:r>
            <a:endParaRPr lang="ru-RU" sz="2400" b="1" baseline="-25000" dirty="0" smtClean="0">
              <a:solidFill>
                <a:srgbClr val="7030A0"/>
              </a:solidFill>
              <a:cs typeface="Times New Roman" pitchFamily="18" charset="0"/>
            </a:endParaRPr>
          </a:p>
        </p:txBody>
      </p:sp>
      <p:sp>
        <p:nvSpPr>
          <p:cNvPr id="8198" name="WordArt 4"/>
          <p:cNvSpPr>
            <a:spLocks noChangeArrowheads="1" noChangeShapeType="1" noTextEdit="1"/>
          </p:cNvSpPr>
          <p:nvPr/>
        </p:nvSpPr>
        <p:spPr bwMode="auto">
          <a:xfrm>
            <a:off x="1835150" y="404813"/>
            <a:ext cx="6040438" cy="1150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 dirty="0">
              <a:ln w="9525">
                <a:solidFill>
                  <a:srgbClr val="FF9900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Century Schoolbook"/>
            </a:endParaRPr>
          </a:p>
        </p:txBody>
      </p:sp>
      <p:sp>
        <p:nvSpPr>
          <p:cNvPr id="221191" name="Rectangle 7"/>
          <p:cNvSpPr>
            <a:spLocks noChangeArrowheads="1"/>
          </p:cNvSpPr>
          <p:nvPr/>
        </p:nvSpPr>
        <p:spPr bwMode="auto">
          <a:xfrm>
            <a:off x="2643174" y="1628775"/>
            <a:ext cx="428628" cy="504825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21192" name="Rectangle 8"/>
          <p:cNvSpPr>
            <a:spLocks noChangeArrowheads="1"/>
          </p:cNvSpPr>
          <p:nvPr/>
        </p:nvSpPr>
        <p:spPr bwMode="auto">
          <a:xfrm>
            <a:off x="5286381" y="1628775"/>
            <a:ext cx="357189" cy="504825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21195" name="Rectangle 11"/>
          <p:cNvSpPr>
            <a:spLocks noChangeArrowheads="1"/>
          </p:cNvSpPr>
          <p:nvPr/>
        </p:nvSpPr>
        <p:spPr bwMode="auto">
          <a:xfrm>
            <a:off x="2643174" y="2852738"/>
            <a:ext cx="428628" cy="4318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rgbClr val="FF3300"/>
                </a:solidFill>
              </a:rPr>
              <a:t>2</a:t>
            </a:r>
          </a:p>
        </p:txBody>
      </p:sp>
      <p:grpSp>
        <p:nvGrpSpPr>
          <p:cNvPr id="2" name="Группа 26"/>
          <p:cNvGrpSpPr>
            <a:grpSpLocks/>
          </p:cNvGrpSpPr>
          <p:nvPr/>
        </p:nvGrpSpPr>
        <p:grpSpPr bwMode="auto">
          <a:xfrm>
            <a:off x="466725" y="2214563"/>
            <a:ext cx="1143000" cy="1214437"/>
            <a:chOff x="1643042" y="2714620"/>
            <a:chExt cx="1143008" cy="1214446"/>
          </a:xfrm>
        </p:grpSpPr>
        <p:sp>
          <p:nvSpPr>
            <p:cNvPr id="25" name="Прямоугольник с двумя скругленными соседними углами 24"/>
            <p:cNvSpPr>
              <a:spLocks noChangeArrowheads="1"/>
            </p:cNvSpPr>
            <p:nvPr/>
          </p:nvSpPr>
          <p:spPr bwMode="auto">
            <a:xfrm rot="5400000">
              <a:off x="2607456" y="3321843"/>
              <a:ext cx="285752" cy="71437"/>
            </a:xfrm>
            <a:custGeom>
              <a:avLst/>
              <a:gdLst>
                <a:gd name="T0" fmla="*/ 285752 w 285752"/>
                <a:gd name="T1" fmla="*/ 35719 h 71438"/>
                <a:gd name="T2" fmla="*/ 142876 w 285752"/>
                <a:gd name="T3" fmla="*/ 71438 h 71438"/>
                <a:gd name="T4" fmla="*/ 0 w 285752"/>
                <a:gd name="T5" fmla="*/ 35719 h 71438"/>
                <a:gd name="T6" fmla="*/ 142876 w 285752"/>
                <a:gd name="T7" fmla="*/ 0 h 71438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9764 w 285752"/>
                <a:gd name="T13" fmla="*/ 9764 h 71438"/>
                <a:gd name="T14" fmla="*/ 275988 w 285752"/>
                <a:gd name="T15" fmla="*/ 71438 h 714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5752" h="71438">
                  <a:moveTo>
                    <a:pt x="33338" y="0"/>
                  </a:moveTo>
                  <a:lnTo>
                    <a:pt x="252414" y="0"/>
                  </a:lnTo>
                  <a:lnTo>
                    <a:pt x="252413" y="0"/>
                  </a:lnTo>
                  <a:cubicBezTo>
                    <a:pt x="270826" y="0"/>
                    <a:pt x="285752" y="14925"/>
                    <a:pt x="285752" y="33338"/>
                  </a:cubicBezTo>
                  <a:lnTo>
                    <a:pt x="285752" y="71438"/>
                  </a:lnTo>
                  <a:lnTo>
                    <a:pt x="0" y="71438"/>
                  </a:lnTo>
                  <a:lnTo>
                    <a:pt x="0" y="33338"/>
                  </a:lnTo>
                  <a:cubicBezTo>
                    <a:pt x="0" y="14925"/>
                    <a:pt x="14925" y="0"/>
                    <a:pt x="3333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5D41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/>
            </a:gradFill>
            <a:ln w="9525" algn="ctr">
              <a:solidFill>
                <a:srgbClr val="7D60A0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1643042" y="2714620"/>
              <a:ext cx="1071571" cy="1214446"/>
            </a:xfrm>
            <a:prstGeom prst="roundRect">
              <a:avLst>
                <a:gd name="adj" fmla="val 20605"/>
              </a:avLst>
            </a:prstGeom>
            <a:noFill/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 dirty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4" name="Блок-схема: сопоставление 3"/>
          <p:cNvSpPr/>
          <p:nvPr/>
        </p:nvSpPr>
        <p:spPr>
          <a:xfrm>
            <a:off x="569913" y="2354263"/>
            <a:ext cx="928687" cy="928687"/>
          </a:xfrm>
          <a:prstGeom prst="flowChartCollate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schemeClr val="tx1"/>
              </a:solidFill>
            </a:endParaRPr>
          </a:p>
        </p:txBody>
      </p:sp>
      <p:grpSp>
        <p:nvGrpSpPr>
          <p:cNvPr id="3" name="Группа 4"/>
          <p:cNvGrpSpPr>
            <a:grpSpLocks/>
          </p:cNvGrpSpPr>
          <p:nvPr/>
        </p:nvGrpSpPr>
        <p:grpSpPr bwMode="auto">
          <a:xfrm>
            <a:off x="641350" y="2425700"/>
            <a:ext cx="785813" cy="785813"/>
            <a:chOff x="1142976" y="1714488"/>
            <a:chExt cx="857256" cy="785818"/>
          </a:xfrm>
        </p:grpSpPr>
        <p:sp>
          <p:nvSpPr>
            <p:cNvPr id="6" name="Овал 5"/>
            <p:cNvSpPr/>
            <p:nvPr/>
          </p:nvSpPr>
          <p:spPr>
            <a:xfrm>
              <a:off x="1142976" y="1714488"/>
              <a:ext cx="857256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/>
            </a:p>
          </p:txBody>
        </p:sp>
        <p:sp>
          <p:nvSpPr>
            <p:cNvPr id="7" name="Равнобедренный треугольник 6"/>
            <p:cNvSpPr>
              <a:spLocks noChangeArrowheads="1"/>
            </p:cNvSpPr>
            <p:nvPr/>
          </p:nvSpPr>
          <p:spPr bwMode="auto">
            <a:xfrm rot="10800000">
              <a:off x="1499733" y="1714488"/>
              <a:ext cx="143742" cy="142876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6350" algn="ctr">
              <a:solidFill>
                <a:srgbClr val="4BACC6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>
                <a:solidFill>
                  <a:schemeClr val="dk1"/>
                </a:solidFill>
                <a:latin typeface="+mn-lt"/>
                <a:cs typeface="+mn-cs"/>
              </a:endParaRPr>
            </a:p>
          </p:txBody>
        </p:sp>
      </p:grp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641351" y="2819400"/>
            <a:ext cx="785812" cy="158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641350" y="2819400"/>
            <a:ext cx="785813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784225" y="2568575"/>
            <a:ext cx="500063" cy="5000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2" name="Овал 11"/>
          <p:cNvSpPr/>
          <p:nvPr/>
        </p:nvSpPr>
        <p:spPr>
          <a:xfrm>
            <a:off x="784225" y="2568575"/>
            <a:ext cx="500063" cy="5000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/>
              <a:t>0</a:t>
            </a:r>
          </a:p>
        </p:txBody>
      </p:sp>
      <p:sp>
        <p:nvSpPr>
          <p:cNvPr id="13" name="Овал 12"/>
          <p:cNvSpPr/>
          <p:nvPr/>
        </p:nvSpPr>
        <p:spPr>
          <a:xfrm>
            <a:off x="784225" y="2568575"/>
            <a:ext cx="500063" cy="5000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/>
              <a:t>1</a:t>
            </a:r>
          </a:p>
        </p:txBody>
      </p:sp>
      <p:sp>
        <p:nvSpPr>
          <p:cNvPr id="14" name="Овал 13"/>
          <p:cNvSpPr/>
          <p:nvPr/>
        </p:nvSpPr>
        <p:spPr>
          <a:xfrm>
            <a:off x="784225" y="2568575"/>
            <a:ext cx="500063" cy="5000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/>
              <a:t>2</a:t>
            </a:r>
          </a:p>
        </p:txBody>
      </p:sp>
      <p:sp>
        <p:nvSpPr>
          <p:cNvPr id="15" name="Овал 14"/>
          <p:cNvSpPr/>
          <p:nvPr/>
        </p:nvSpPr>
        <p:spPr>
          <a:xfrm>
            <a:off x="784225" y="2568575"/>
            <a:ext cx="500063" cy="5000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/>
              <a:t>3</a:t>
            </a:r>
          </a:p>
        </p:txBody>
      </p:sp>
      <p:sp>
        <p:nvSpPr>
          <p:cNvPr id="16" name="Овал 15"/>
          <p:cNvSpPr/>
          <p:nvPr/>
        </p:nvSpPr>
        <p:spPr>
          <a:xfrm>
            <a:off x="784225" y="2568575"/>
            <a:ext cx="500063" cy="5000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/>
              <a:t>4</a:t>
            </a:r>
          </a:p>
        </p:txBody>
      </p:sp>
      <p:sp>
        <p:nvSpPr>
          <p:cNvPr id="17" name="Овал 16"/>
          <p:cNvSpPr/>
          <p:nvPr/>
        </p:nvSpPr>
        <p:spPr>
          <a:xfrm>
            <a:off x="784225" y="2568575"/>
            <a:ext cx="500063" cy="5000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/>
              <a:t>5</a:t>
            </a:r>
          </a:p>
        </p:txBody>
      </p:sp>
      <p:sp>
        <p:nvSpPr>
          <p:cNvPr id="18" name="Овал 17"/>
          <p:cNvSpPr/>
          <p:nvPr/>
        </p:nvSpPr>
        <p:spPr>
          <a:xfrm>
            <a:off x="784225" y="2568575"/>
            <a:ext cx="500063" cy="5000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/>
              <a:t>6</a:t>
            </a:r>
          </a:p>
        </p:txBody>
      </p:sp>
      <p:sp>
        <p:nvSpPr>
          <p:cNvPr id="19" name="Овал 18"/>
          <p:cNvSpPr/>
          <p:nvPr/>
        </p:nvSpPr>
        <p:spPr>
          <a:xfrm>
            <a:off x="784225" y="2568575"/>
            <a:ext cx="500063" cy="5000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/>
              <a:t>7</a:t>
            </a:r>
          </a:p>
        </p:txBody>
      </p:sp>
      <p:sp>
        <p:nvSpPr>
          <p:cNvPr id="20" name="Овал 19"/>
          <p:cNvSpPr/>
          <p:nvPr/>
        </p:nvSpPr>
        <p:spPr>
          <a:xfrm>
            <a:off x="784225" y="2568575"/>
            <a:ext cx="500063" cy="5000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/>
              <a:t>8</a:t>
            </a:r>
          </a:p>
        </p:txBody>
      </p:sp>
      <p:sp>
        <p:nvSpPr>
          <p:cNvPr id="21" name="Овал 20"/>
          <p:cNvSpPr/>
          <p:nvPr/>
        </p:nvSpPr>
        <p:spPr>
          <a:xfrm>
            <a:off x="784225" y="2568575"/>
            <a:ext cx="500063" cy="5000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/>
              <a:t>9</a:t>
            </a:r>
          </a:p>
        </p:txBody>
      </p:sp>
      <p:sp>
        <p:nvSpPr>
          <p:cNvPr id="22" name="Овал 21"/>
          <p:cNvSpPr/>
          <p:nvPr/>
        </p:nvSpPr>
        <p:spPr>
          <a:xfrm>
            <a:off x="784225" y="2568575"/>
            <a:ext cx="500063" cy="5000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10</a:t>
            </a:r>
          </a:p>
        </p:txBody>
      </p:sp>
      <p:pic>
        <p:nvPicPr>
          <p:cNvPr id="11" name="Скругленный прямоугольник 10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857364"/>
            <a:ext cx="1857388" cy="2571768"/>
          </a:xfrm>
          <a:prstGeom prst="rect">
            <a:avLst/>
          </a:prstGeom>
          <a:solidFill>
            <a:srgbClr val="009999"/>
          </a:solidFill>
          <a:ln w="9525">
            <a:noFill/>
            <a:miter lim="800000"/>
            <a:headEnd/>
            <a:tailEnd/>
          </a:ln>
        </p:spPr>
      </p:pic>
      <p:sp>
        <p:nvSpPr>
          <p:cNvPr id="221220" name="Rectangle 36"/>
          <p:cNvSpPr>
            <a:spLocks noChangeArrowheads="1"/>
          </p:cNvSpPr>
          <p:nvPr/>
        </p:nvSpPr>
        <p:spPr bwMode="auto">
          <a:xfrm>
            <a:off x="6429389" y="2857496"/>
            <a:ext cx="357190" cy="4318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 smtClean="0">
                <a:solidFill>
                  <a:srgbClr val="FF3300"/>
                </a:solidFill>
              </a:rPr>
              <a:t>3</a:t>
            </a:r>
            <a:endParaRPr lang="ru-RU" sz="3200" dirty="0">
              <a:solidFill>
                <a:srgbClr val="FF3300"/>
              </a:solidFill>
            </a:endParaRPr>
          </a:p>
        </p:txBody>
      </p:sp>
      <p:sp>
        <p:nvSpPr>
          <p:cNvPr id="221221" name="Rectangle 37"/>
          <p:cNvSpPr>
            <a:spLocks noChangeArrowheads="1"/>
          </p:cNvSpPr>
          <p:nvPr/>
        </p:nvSpPr>
        <p:spPr bwMode="auto">
          <a:xfrm>
            <a:off x="2643174" y="3429000"/>
            <a:ext cx="428628" cy="4318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21222" name="Rectangle 38"/>
          <p:cNvSpPr>
            <a:spLocks noChangeArrowheads="1"/>
          </p:cNvSpPr>
          <p:nvPr/>
        </p:nvSpPr>
        <p:spPr bwMode="auto">
          <a:xfrm>
            <a:off x="4143372" y="3429000"/>
            <a:ext cx="357189" cy="4318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21223" name="Rectangle 39"/>
          <p:cNvSpPr>
            <a:spLocks noChangeArrowheads="1"/>
          </p:cNvSpPr>
          <p:nvPr/>
        </p:nvSpPr>
        <p:spPr bwMode="auto">
          <a:xfrm>
            <a:off x="5429256" y="3429000"/>
            <a:ext cx="357190" cy="4318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21224" name="Rectangle 40"/>
          <p:cNvSpPr>
            <a:spLocks noChangeArrowheads="1"/>
          </p:cNvSpPr>
          <p:nvPr/>
        </p:nvSpPr>
        <p:spPr bwMode="auto">
          <a:xfrm>
            <a:off x="5786446" y="4076700"/>
            <a:ext cx="357189" cy="36195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21225" name="Rectangle 41"/>
          <p:cNvSpPr>
            <a:spLocks noChangeArrowheads="1"/>
          </p:cNvSpPr>
          <p:nvPr/>
        </p:nvSpPr>
        <p:spPr bwMode="auto">
          <a:xfrm>
            <a:off x="2627313" y="4572008"/>
            <a:ext cx="444489" cy="441317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21226" name="Rectangle 42"/>
          <p:cNvSpPr>
            <a:spLocks noChangeArrowheads="1"/>
          </p:cNvSpPr>
          <p:nvPr/>
        </p:nvSpPr>
        <p:spPr bwMode="auto">
          <a:xfrm>
            <a:off x="5715009" y="4581524"/>
            <a:ext cx="428627" cy="490549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21227" name="Rectangle 43"/>
          <p:cNvSpPr>
            <a:spLocks noChangeArrowheads="1"/>
          </p:cNvSpPr>
          <p:nvPr/>
        </p:nvSpPr>
        <p:spPr bwMode="auto">
          <a:xfrm>
            <a:off x="2643175" y="5157788"/>
            <a:ext cx="428627" cy="504825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21228" name="Rectangle 44"/>
          <p:cNvSpPr>
            <a:spLocks noChangeArrowheads="1"/>
          </p:cNvSpPr>
          <p:nvPr/>
        </p:nvSpPr>
        <p:spPr bwMode="auto">
          <a:xfrm>
            <a:off x="4572000" y="5157788"/>
            <a:ext cx="428627" cy="504825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57158" y="142852"/>
            <a:ext cx="83582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+mj-lt"/>
              </a:rPr>
              <a:t>Задание</a:t>
            </a:r>
            <a:r>
              <a:rPr lang="ru-RU" sz="3600" b="1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для самостоятельного выполнения</a:t>
            </a:r>
            <a:endParaRPr lang="ru-RU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4282" y="5786454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3300"/>
                </a:solidFill>
              </a:rPr>
              <a:t>Расставьте коэффициенты в уравнениях химических реакций, </a:t>
            </a:r>
          </a:p>
          <a:p>
            <a:r>
              <a:rPr lang="ru-RU" sz="2400" b="1" dirty="0" smtClean="0">
                <a:solidFill>
                  <a:srgbClr val="FF3300"/>
                </a:solidFill>
              </a:rPr>
              <a:t>определите тип реакции (время выполнения 3 минуты).</a:t>
            </a:r>
            <a:endParaRPr lang="ru-RU" sz="2400" b="1" dirty="0">
              <a:solidFill>
                <a:srgbClr val="FF3300"/>
              </a:solidFill>
            </a:endParaRPr>
          </a:p>
        </p:txBody>
      </p:sp>
      <p:sp>
        <p:nvSpPr>
          <p:cNvPr id="41" name="Управляющая кнопка: домой 40">
            <a:hlinkClick r:id="rId3" action="ppaction://hlinksldjump" highlightClick="1"/>
          </p:cNvPr>
          <p:cNvSpPr/>
          <p:nvPr/>
        </p:nvSpPr>
        <p:spPr>
          <a:xfrm>
            <a:off x="8572528" y="6143644"/>
            <a:ext cx="399474" cy="5423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21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2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2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2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2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2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2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2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2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2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2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6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6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6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6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8" dur="6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8" presetClass="emph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animRot by="10800000">
                                      <p:cBhvr>
                                        <p:cTn id="7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8" presetClass="emph" presetSubtype="0" fill="hold" grpId="1" nodeType="withEffect">
                                  <p:stCondLst>
                                    <p:cond delay="120000"/>
                                  </p:stCondLst>
                                  <p:childTnLst>
                                    <p:animRot by="10800000">
                                      <p:cBhvr>
                                        <p:cTn id="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8" presetClass="emph" presetSubtype="0" fill="hold" grpId="2" nodeType="withEffect">
                                  <p:stCondLst>
                                    <p:cond delay="180000"/>
                                  </p:stCondLst>
                                  <p:childTnLst>
                                    <p:animRot by="10800000">
                                      <p:cBhvr>
                                        <p:cTn id="8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8" presetClass="emph" presetSubtype="0" fill="hold" grpId="3" nodeType="withEffect">
                                  <p:stCondLst>
                                    <p:cond delay="240000"/>
                                  </p:stCondLst>
                                  <p:childTnLst>
                                    <p:animRot by="10800000">
                                      <p:cBhvr>
                                        <p:cTn id="8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8" presetClass="emph" presetSubtype="0" fill="hold" grpId="4" nodeType="withEffect">
                                  <p:stCondLst>
                                    <p:cond delay="300000"/>
                                  </p:stCondLst>
                                  <p:childTnLst>
                                    <p:animRot by="10800000">
                                      <p:cBhvr>
                                        <p:cTn id="9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360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8" presetClass="emph" presetSubtype="0" fill="hold" grpId="5" nodeType="withEffect">
                                  <p:stCondLst>
                                    <p:cond delay="360000"/>
                                  </p:stCondLst>
                                  <p:childTnLst>
                                    <p:animRot by="10800000">
                                      <p:cBhvr>
                                        <p:cTn id="9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20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8" presetClass="emph" presetSubtype="0" fill="hold" grpId="6" nodeType="withEffect">
                                  <p:stCondLst>
                                    <p:cond delay="420000"/>
                                  </p:stCondLst>
                                  <p:childTnLst>
                                    <p:animRot by="10800000">
                                      <p:cBhvr>
                                        <p:cTn id="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8" presetClass="emph" presetSubtype="0" fill="hold" grpId="7" nodeType="withEffect">
                                  <p:stCondLst>
                                    <p:cond delay="480000"/>
                                  </p:stCondLst>
                                  <p:childTnLst>
                                    <p:animRot by="10800000">
                                      <p:cBhvr>
                                        <p:cTn id="10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4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8" presetClass="emph" presetSubtype="0" fill="hold" grpId="8" nodeType="withEffect">
                                  <p:stCondLst>
                                    <p:cond delay="540000"/>
                                  </p:stCondLst>
                                  <p:childTnLst>
                                    <p:animRot by="10800000">
                                      <p:cBhvr>
                                        <p:cTn id="10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600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8" presetClass="emph" presetSubtype="0" fill="hold" grpId="9" nodeType="withEffect">
                                  <p:stCondLst>
                                    <p:cond delay="600000"/>
                                  </p:stCondLst>
                                  <p:childTnLst>
                                    <p:animRot by="10800000">
                                      <p:cBhvr>
                                        <p:cTn id="1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610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21191" grpId="0" animBg="1"/>
      <p:bldP spid="221192" grpId="0" animBg="1"/>
      <p:bldP spid="221195" grpId="0" animBg="1"/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  <p:bldP spid="4" grpId="7" animBg="1"/>
      <p:bldP spid="4" grpId="8" animBg="1"/>
      <p:bldP spid="4" grpId="9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21220" grpId="0" animBg="1"/>
      <p:bldP spid="221221" grpId="0" animBg="1"/>
      <p:bldP spid="221222" grpId="0" animBg="1"/>
      <p:bldP spid="221223" grpId="0" animBg="1"/>
      <p:bldP spid="221224" grpId="0" animBg="1"/>
      <p:bldP spid="221225" grpId="0" animBg="1"/>
      <p:bldP spid="221226" grpId="0" animBg="1"/>
      <p:bldP spid="221227" grpId="0" animBg="1"/>
      <p:bldP spid="2212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35732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Тема урока:</a:t>
            </a:r>
            <a:br>
              <a:rPr lang="ru-RU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31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«Типы химических реакций: </a:t>
            </a:r>
            <a:br>
              <a:rPr lang="ru-RU" sz="31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реакции замещения»</a:t>
            </a:r>
            <a: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dirty="0"/>
          </a:p>
        </p:txBody>
      </p:sp>
      <p:pic>
        <p:nvPicPr>
          <p:cNvPr id="4" name="Picture 14" descr="PE032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71678"/>
            <a:ext cx="1785950" cy="185738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488" y="2786058"/>
            <a:ext cx="107156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</a:rPr>
              <a:t> С</a:t>
            </a:r>
            <a:endParaRPr lang="ru-RU" sz="6600" b="1" dirty="0"/>
          </a:p>
        </p:txBody>
      </p:sp>
      <p:sp>
        <p:nvSpPr>
          <p:cNvPr id="6" name="Равно 5"/>
          <p:cNvSpPr/>
          <p:nvPr/>
        </p:nvSpPr>
        <p:spPr>
          <a:xfrm>
            <a:off x="4000496" y="3143248"/>
            <a:ext cx="857256" cy="42862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люс 6"/>
          <p:cNvSpPr/>
          <p:nvPr/>
        </p:nvSpPr>
        <p:spPr>
          <a:xfrm>
            <a:off x="2214546" y="3000372"/>
            <a:ext cx="571504" cy="57150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5143504" y="2786058"/>
            <a:ext cx="1809752" cy="1071570"/>
            <a:chOff x="3264" y="3168"/>
            <a:chExt cx="1440" cy="1008"/>
          </a:xfrm>
        </p:grpSpPr>
        <p:sp>
          <p:nvSpPr>
            <p:cNvPr id="9" name="Freeform 19"/>
            <p:cNvSpPr>
              <a:spLocks/>
            </p:cNvSpPr>
            <p:nvPr/>
          </p:nvSpPr>
          <p:spPr bwMode="auto">
            <a:xfrm>
              <a:off x="3280" y="3168"/>
              <a:ext cx="1424" cy="960"/>
            </a:xfrm>
            <a:custGeom>
              <a:avLst/>
              <a:gdLst/>
              <a:ahLst/>
              <a:cxnLst>
                <a:cxn ang="0">
                  <a:pos x="704" y="96"/>
                </a:cxn>
                <a:cxn ang="0">
                  <a:pos x="656" y="192"/>
                </a:cxn>
                <a:cxn ang="0">
                  <a:pos x="176" y="288"/>
                </a:cxn>
                <a:cxn ang="0">
                  <a:pos x="32" y="384"/>
                </a:cxn>
                <a:cxn ang="0">
                  <a:pos x="32" y="624"/>
                </a:cxn>
                <a:cxn ang="0">
                  <a:pos x="224" y="672"/>
                </a:cxn>
                <a:cxn ang="0">
                  <a:pos x="512" y="528"/>
                </a:cxn>
                <a:cxn ang="0">
                  <a:pos x="704" y="336"/>
                </a:cxn>
                <a:cxn ang="0">
                  <a:pos x="752" y="192"/>
                </a:cxn>
                <a:cxn ang="0">
                  <a:pos x="896" y="144"/>
                </a:cxn>
                <a:cxn ang="0">
                  <a:pos x="800" y="96"/>
                </a:cxn>
                <a:cxn ang="0">
                  <a:pos x="752" y="0"/>
                </a:cxn>
                <a:cxn ang="0">
                  <a:pos x="704" y="96"/>
                </a:cxn>
              </a:cxnLst>
              <a:rect l="0" t="0" r="r" b="b"/>
              <a:pathLst>
                <a:path w="904" h="688">
                  <a:moveTo>
                    <a:pt x="704" y="96"/>
                  </a:moveTo>
                  <a:cubicBezTo>
                    <a:pt x="688" y="128"/>
                    <a:pt x="744" y="160"/>
                    <a:pt x="656" y="192"/>
                  </a:cubicBezTo>
                  <a:cubicBezTo>
                    <a:pt x="568" y="224"/>
                    <a:pt x="280" y="256"/>
                    <a:pt x="176" y="288"/>
                  </a:cubicBezTo>
                  <a:cubicBezTo>
                    <a:pt x="72" y="320"/>
                    <a:pt x="56" y="328"/>
                    <a:pt x="32" y="384"/>
                  </a:cubicBezTo>
                  <a:cubicBezTo>
                    <a:pt x="8" y="440"/>
                    <a:pt x="0" y="576"/>
                    <a:pt x="32" y="624"/>
                  </a:cubicBezTo>
                  <a:cubicBezTo>
                    <a:pt x="64" y="672"/>
                    <a:pt x="144" y="688"/>
                    <a:pt x="224" y="672"/>
                  </a:cubicBezTo>
                  <a:cubicBezTo>
                    <a:pt x="304" y="656"/>
                    <a:pt x="432" y="584"/>
                    <a:pt x="512" y="528"/>
                  </a:cubicBezTo>
                  <a:cubicBezTo>
                    <a:pt x="592" y="472"/>
                    <a:pt x="664" y="392"/>
                    <a:pt x="704" y="336"/>
                  </a:cubicBezTo>
                  <a:cubicBezTo>
                    <a:pt x="744" y="280"/>
                    <a:pt x="720" y="224"/>
                    <a:pt x="752" y="192"/>
                  </a:cubicBezTo>
                  <a:cubicBezTo>
                    <a:pt x="784" y="160"/>
                    <a:pt x="888" y="160"/>
                    <a:pt x="896" y="144"/>
                  </a:cubicBezTo>
                  <a:cubicBezTo>
                    <a:pt x="904" y="128"/>
                    <a:pt x="824" y="120"/>
                    <a:pt x="800" y="96"/>
                  </a:cubicBezTo>
                  <a:cubicBezTo>
                    <a:pt x="776" y="72"/>
                    <a:pt x="768" y="0"/>
                    <a:pt x="752" y="0"/>
                  </a:cubicBezTo>
                  <a:cubicBezTo>
                    <a:pt x="736" y="0"/>
                    <a:pt x="720" y="64"/>
                    <a:pt x="704" y="96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Oval 21"/>
            <p:cNvSpPr>
              <a:spLocks noChangeArrowheads="1"/>
            </p:cNvSpPr>
            <p:nvPr/>
          </p:nvSpPr>
          <p:spPr bwMode="auto">
            <a:xfrm>
              <a:off x="3408" y="3744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Oval 22"/>
            <p:cNvSpPr>
              <a:spLocks noChangeArrowheads="1"/>
            </p:cNvSpPr>
            <p:nvPr/>
          </p:nvSpPr>
          <p:spPr bwMode="auto">
            <a:xfrm>
              <a:off x="3600" y="388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auto">
            <a:xfrm>
              <a:off x="3360" y="3840"/>
              <a:ext cx="192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144"/>
                </a:cxn>
                <a:cxn ang="0">
                  <a:pos x="192" y="192"/>
                </a:cxn>
              </a:cxnLst>
              <a:rect l="0" t="0" r="r" b="b"/>
              <a:pathLst>
                <a:path w="192" h="192">
                  <a:moveTo>
                    <a:pt x="0" y="0"/>
                  </a:moveTo>
                  <a:cubicBezTo>
                    <a:pt x="8" y="56"/>
                    <a:pt x="16" y="112"/>
                    <a:pt x="48" y="144"/>
                  </a:cubicBezTo>
                  <a:cubicBezTo>
                    <a:pt x="80" y="176"/>
                    <a:pt x="136" y="184"/>
                    <a:pt x="192" y="192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auto">
            <a:xfrm>
              <a:off x="3496" y="4032"/>
              <a:ext cx="56" cy="144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48"/>
                </a:cxn>
                <a:cxn ang="0">
                  <a:pos x="8" y="144"/>
                </a:cxn>
              </a:cxnLst>
              <a:rect l="0" t="0" r="r" b="b"/>
              <a:pathLst>
                <a:path w="56" h="144">
                  <a:moveTo>
                    <a:pt x="56" y="0"/>
                  </a:moveTo>
                  <a:cubicBezTo>
                    <a:pt x="36" y="12"/>
                    <a:pt x="16" y="24"/>
                    <a:pt x="8" y="48"/>
                  </a:cubicBezTo>
                  <a:cubicBezTo>
                    <a:pt x="0" y="72"/>
                    <a:pt x="0" y="128"/>
                    <a:pt x="8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7"/>
            <p:cNvSpPr>
              <a:spLocks/>
            </p:cNvSpPr>
            <p:nvPr/>
          </p:nvSpPr>
          <p:spPr bwMode="auto">
            <a:xfrm>
              <a:off x="3264" y="3840"/>
              <a:ext cx="96" cy="104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48" y="96"/>
                </a:cxn>
                <a:cxn ang="0">
                  <a:pos x="0" y="48"/>
                </a:cxn>
              </a:cxnLst>
              <a:rect l="0" t="0" r="r" b="b"/>
              <a:pathLst>
                <a:path w="96" h="104">
                  <a:moveTo>
                    <a:pt x="96" y="0"/>
                  </a:moveTo>
                  <a:cubicBezTo>
                    <a:pt x="80" y="44"/>
                    <a:pt x="64" y="88"/>
                    <a:pt x="48" y="96"/>
                  </a:cubicBezTo>
                  <a:cubicBezTo>
                    <a:pt x="32" y="104"/>
                    <a:pt x="8" y="64"/>
                    <a:pt x="0" y="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" name="Плюс 14"/>
          <p:cNvSpPr/>
          <p:nvPr/>
        </p:nvSpPr>
        <p:spPr>
          <a:xfrm>
            <a:off x="7000892" y="2928934"/>
            <a:ext cx="571504" cy="6429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929586" y="2786058"/>
            <a:ext cx="5715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FF3300"/>
                </a:solidFill>
              </a:rPr>
              <a:t>Д</a:t>
            </a:r>
            <a:endParaRPr lang="ru-RU" sz="6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28597" y="4572008"/>
            <a:ext cx="19288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3300"/>
                </a:solidFill>
              </a:rPr>
              <a:t>Д</a:t>
            </a:r>
            <a:r>
              <a:rPr lang="ru-RU" sz="4000" b="1" dirty="0" smtClean="0">
                <a:solidFill>
                  <a:schemeClr val="tx2"/>
                </a:solidFill>
              </a:rPr>
              <a:t>ОМ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72066" y="4500570"/>
            <a:ext cx="20717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0099"/>
                </a:solidFill>
              </a:rPr>
              <a:t> </a:t>
            </a:r>
            <a:r>
              <a:rPr lang="ru-RU" sz="4000" b="1" dirty="0" smtClean="0">
                <a:solidFill>
                  <a:srgbClr val="00B050"/>
                </a:solidFill>
              </a:rPr>
              <a:t>С</a:t>
            </a:r>
            <a:r>
              <a:rPr lang="ru-RU" sz="4000" b="1" dirty="0" smtClean="0">
                <a:solidFill>
                  <a:schemeClr val="tx2"/>
                </a:solidFill>
              </a:rPr>
              <a:t>ОМ</a:t>
            </a:r>
            <a:endParaRPr lang="ru-RU" sz="4000" dirty="0"/>
          </a:p>
        </p:txBody>
      </p:sp>
      <p:sp>
        <p:nvSpPr>
          <p:cNvPr id="19" name="Управляющая кнопка: домой 18">
            <a:hlinkClick r:id="rId3" action="ppaction://hlinksldjump" highlightClick="1"/>
          </p:cNvPr>
          <p:cNvSpPr/>
          <p:nvPr/>
        </p:nvSpPr>
        <p:spPr>
          <a:xfrm>
            <a:off x="8429652" y="6072206"/>
            <a:ext cx="470912" cy="4709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12144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dirty="0" smtClean="0">
                <a:solidFill>
                  <a:srgbClr val="7030A0"/>
                </a:solidFill>
              </a:rPr>
              <a:t>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sz="3100" b="1" dirty="0" smtClean="0">
                <a:solidFill>
                  <a:srgbClr val="7030A0"/>
                </a:solidFill>
              </a:rPr>
              <a:t>Сформулируйте определение </a:t>
            </a:r>
            <a:br>
              <a:rPr lang="ru-RU" sz="31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Реакции замещения – это…</a:t>
            </a:r>
            <a: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b="1" dirty="0" smtClean="0">
                <a:solidFill>
                  <a:srgbClr val="FF3300"/>
                </a:solidFill>
              </a:rPr>
              <a:t/>
            </a:r>
            <a:br>
              <a:rPr lang="ru-RU" b="1" dirty="0" smtClean="0">
                <a:solidFill>
                  <a:srgbClr val="FF3300"/>
                </a:solidFill>
              </a:rPr>
            </a:br>
            <a: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4071942"/>
            <a:ext cx="8572560" cy="1566858"/>
          </a:xfrm>
        </p:spPr>
        <p:txBody>
          <a:bodyPr>
            <a:normAutofit fontScale="92500" lnSpcReduction="20000"/>
          </a:bodyPr>
          <a:lstStyle/>
          <a:p>
            <a:r>
              <a:rPr lang="en-US" sz="4400" b="1" dirty="0" smtClean="0">
                <a:solidFill>
                  <a:srgbClr val="FF3300"/>
                </a:solidFill>
              </a:rPr>
              <a:t>2 </a:t>
            </a:r>
            <a:r>
              <a:rPr lang="en-US" sz="4400" b="1" dirty="0" err="1" smtClean="0">
                <a:solidFill>
                  <a:srgbClr val="FF3300"/>
                </a:solidFill>
              </a:rPr>
              <a:t>H</a:t>
            </a:r>
            <a:r>
              <a:rPr lang="en-US" sz="4400" b="1" dirty="0" err="1" smtClean="0">
                <a:solidFill>
                  <a:schemeClr val="tx2"/>
                </a:solidFill>
              </a:rPr>
              <a:t>Cl</a:t>
            </a:r>
            <a:r>
              <a:rPr lang="en-US" sz="4400" b="1" dirty="0" smtClean="0">
                <a:solidFill>
                  <a:schemeClr val="tx2"/>
                </a:solidFill>
              </a:rPr>
              <a:t>   +</a:t>
            </a:r>
            <a:r>
              <a:rPr lang="en-US" sz="4400" b="1" dirty="0" smtClean="0">
                <a:solidFill>
                  <a:srgbClr val="00B050"/>
                </a:solidFill>
              </a:rPr>
              <a:t>   Zn   </a:t>
            </a:r>
            <a:r>
              <a:rPr lang="en-US" sz="4400" b="1" dirty="0" smtClean="0">
                <a:solidFill>
                  <a:schemeClr val="tx2"/>
                </a:solidFill>
              </a:rPr>
              <a:t>=</a:t>
            </a:r>
            <a:r>
              <a:rPr lang="en-US" sz="4400" b="1" dirty="0" smtClean="0">
                <a:solidFill>
                  <a:srgbClr val="00B050"/>
                </a:solidFill>
              </a:rPr>
              <a:t> </a:t>
            </a:r>
            <a:r>
              <a:rPr lang="ru-RU" sz="4400" b="1" dirty="0" smtClean="0">
                <a:solidFill>
                  <a:srgbClr val="00B050"/>
                </a:solidFill>
              </a:rPr>
              <a:t> </a:t>
            </a:r>
            <a:r>
              <a:rPr lang="en-US" sz="4400" b="1" dirty="0" smtClean="0">
                <a:solidFill>
                  <a:srgbClr val="00B050"/>
                </a:solidFill>
              </a:rPr>
              <a:t>Zn </a:t>
            </a:r>
            <a:r>
              <a:rPr lang="en-US" sz="4400" b="1" dirty="0" smtClean="0">
                <a:solidFill>
                  <a:schemeClr val="tx2"/>
                </a:solidFill>
              </a:rPr>
              <a:t>Cl</a:t>
            </a:r>
            <a:r>
              <a:rPr lang="en-US" sz="4400" b="1" baseline="-25000" dirty="0" smtClean="0">
                <a:solidFill>
                  <a:schemeClr val="tx2"/>
                </a:solidFill>
              </a:rPr>
              <a:t>2   </a:t>
            </a:r>
            <a:r>
              <a:rPr lang="en-US" sz="4400" b="1" dirty="0" smtClean="0">
                <a:solidFill>
                  <a:schemeClr val="tx2"/>
                </a:solidFill>
              </a:rPr>
              <a:t>+  </a:t>
            </a:r>
            <a:r>
              <a:rPr lang="en-US" sz="4400" b="1" dirty="0" smtClean="0">
                <a:solidFill>
                  <a:srgbClr val="FF3300"/>
                </a:solidFill>
              </a:rPr>
              <a:t>H</a:t>
            </a:r>
            <a:r>
              <a:rPr lang="en-US" sz="4400" b="1" baseline="-25000" dirty="0" smtClean="0">
                <a:solidFill>
                  <a:srgbClr val="FF3300"/>
                </a:solidFill>
              </a:rPr>
              <a:t>2</a:t>
            </a:r>
            <a:endParaRPr lang="ru-RU" sz="4400" b="1" baseline="-25000" dirty="0" smtClean="0">
              <a:solidFill>
                <a:srgbClr val="FF3300"/>
              </a:solidFill>
            </a:endParaRPr>
          </a:p>
          <a:p>
            <a:r>
              <a:rPr lang="ru-RU" b="1" dirty="0" smtClean="0">
                <a:solidFill>
                  <a:srgbClr val="FF3300"/>
                </a:solidFill>
              </a:rPr>
              <a:t>сложное  </a:t>
            </a:r>
            <a:r>
              <a:rPr lang="ru-RU" b="1" dirty="0" smtClean="0">
                <a:solidFill>
                  <a:srgbClr val="7030A0"/>
                </a:solidFill>
              </a:rPr>
              <a:t>+ простое   =  </a:t>
            </a:r>
            <a:r>
              <a:rPr lang="ru-RU" b="1" dirty="0" smtClean="0">
                <a:solidFill>
                  <a:srgbClr val="FF3300"/>
                </a:solidFill>
              </a:rPr>
              <a:t>сложное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+ простое </a:t>
            </a:r>
            <a:r>
              <a:rPr lang="ru-RU" b="1" dirty="0" smtClean="0">
                <a:solidFill>
                  <a:srgbClr val="FF3300"/>
                </a:solidFill>
              </a:rPr>
              <a:t>вещество</a:t>
            </a:r>
            <a:r>
              <a:rPr lang="ru-RU" b="1" dirty="0" smtClean="0">
                <a:solidFill>
                  <a:srgbClr val="7030A0"/>
                </a:solidFill>
              </a:rPr>
              <a:t>   </a:t>
            </a:r>
            <a:r>
              <a:rPr lang="ru-RU" b="1" dirty="0" err="1" smtClean="0">
                <a:solidFill>
                  <a:srgbClr val="7030A0"/>
                </a:solidFill>
              </a:rPr>
              <a:t>вещество</a:t>
            </a:r>
            <a:r>
              <a:rPr lang="ru-RU" b="1" dirty="0" smtClean="0">
                <a:solidFill>
                  <a:srgbClr val="7030A0"/>
                </a:solidFill>
              </a:rPr>
              <a:t>    </a:t>
            </a:r>
            <a:r>
              <a:rPr lang="ru-RU" b="1" dirty="0" err="1" smtClean="0">
                <a:solidFill>
                  <a:srgbClr val="FF3300"/>
                </a:solidFill>
              </a:rPr>
              <a:t>вещество</a:t>
            </a:r>
            <a:r>
              <a:rPr lang="ru-RU" b="1" dirty="0" smtClean="0">
                <a:solidFill>
                  <a:srgbClr val="7030A0"/>
                </a:solidFill>
              </a:rPr>
              <a:t>   </a:t>
            </a:r>
            <a:r>
              <a:rPr lang="ru-RU" b="1" dirty="0" err="1" smtClean="0">
                <a:solidFill>
                  <a:srgbClr val="7030A0"/>
                </a:solidFill>
              </a:rPr>
              <a:t>вещество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429652" y="6072206"/>
            <a:ext cx="470912" cy="4709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714488"/>
            <a:ext cx="8501122" cy="2164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3300"/>
                </a:solidFill>
              </a:rPr>
              <a:t>H </a:t>
            </a:r>
            <a:r>
              <a:rPr lang="en-US" sz="3200" b="1" dirty="0" err="1" smtClean="0">
                <a:solidFill>
                  <a:schemeClr val="tx2"/>
                </a:solidFill>
              </a:rPr>
              <a:t>Cl</a:t>
            </a:r>
            <a:r>
              <a:rPr lang="en-US" sz="3200" b="1" dirty="0" smtClean="0">
                <a:solidFill>
                  <a:schemeClr val="tx2"/>
                </a:solidFill>
              </a:rPr>
              <a:t>  </a:t>
            </a:r>
            <a:r>
              <a:rPr lang="ru-RU" sz="3200" b="1" dirty="0" smtClean="0">
                <a:solidFill>
                  <a:schemeClr val="tx2"/>
                </a:solidFill>
              </a:rPr>
              <a:t>   </a:t>
            </a:r>
            <a:r>
              <a:rPr lang="en-US" sz="3200" b="1" dirty="0" smtClean="0">
                <a:solidFill>
                  <a:schemeClr val="tx2"/>
                </a:solidFill>
              </a:rPr>
              <a:t>+</a:t>
            </a:r>
            <a:r>
              <a:rPr lang="en-US" sz="3200" b="1" dirty="0" smtClean="0">
                <a:solidFill>
                  <a:srgbClr val="00B050"/>
                </a:solidFill>
              </a:rPr>
              <a:t>   </a:t>
            </a:r>
            <a:r>
              <a:rPr lang="ru-RU" sz="3200" b="1" dirty="0" smtClean="0">
                <a:solidFill>
                  <a:srgbClr val="00B050"/>
                </a:solidFill>
              </a:rPr>
              <a:t>  </a:t>
            </a:r>
            <a:r>
              <a:rPr lang="en-US" sz="3200" b="1" dirty="0" smtClean="0">
                <a:solidFill>
                  <a:srgbClr val="00B050"/>
                </a:solidFill>
              </a:rPr>
              <a:t>Zn</a:t>
            </a:r>
            <a:r>
              <a:rPr lang="ru-RU" sz="3200" b="1" dirty="0" smtClean="0">
                <a:solidFill>
                  <a:srgbClr val="00B050"/>
                </a:solidFill>
              </a:rPr>
              <a:t>  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</a:rPr>
              <a:t>=  </a:t>
            </a:r>
            <a:r>
              <a:rPr lang="ru-RU" sz="3200" b="1" dirty="0" smtClean="0">
                <a:solidFill>
                  <a:schemeClr val="tx2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</a:rPr>
              <a:t>Zn </a:t>
            </a:r>
            <a:r>
              <a:rPr lang="en-US" sz="3200" b="1" dirty="0" smtClean="0">
                <a:solidFill>
                  <a:schemeClr val="tx2"/>
                </a:solidFill>
              </a:rPr>
              <a:t>Cl</a:t>
            </a:r>
            <a:r>
              <a:rPr lang="en-US" sz="3200" b="1" baseline="-25000" dirty="0" smtClean="0">
                <a:solidFill>
                  <a:schemeClr val="tx2"/>
                </a:solidFill>
              </a:rPr>
              <a:t>2     </a:t>
            </a:r>
            <a:r>
              <a:rPr lang="en-US" sz="3200" b="1" dirty="0" smtClean="0">
                <a:solidFill>
                  <a:schemeClr val="tx2"/>
                </a:solidFill>
              </a:rPr>
              <a:t>+  </a:t>
            </a:r>
            <a:r>
              <a:rPr lang="ru-RU" sz="3200" b="1" dirty="0" smtClean="0">
                <a:solidFill>
                  <a:schemeClr val="tx2"/>
                </a:solidFill>
              </a:rPr>
              <a:t> </a:t>
            </a:r>
            <a:r>
              <a:rPr lang="en-US" sz="3200" b="1" dirty="0" smtClean="0">
                <a:solidFill>
                  <a:srgbClr val="FF3300"/>
                </a:solidFill>
              </a:rPr>
              <a:t>H</a:t>
            </a:r>
            <a:r>
              <a:rPr lang="en-US" sz="3200" b="1" baseline="-25000" dirty="0" smtClean="0">
                <a:solidFill>
                  <a:srgbClr val="FF3300"/>
                </a:solidFill>
              </a:rPr>
              <a:t>2</a:t>
            </a:r>
            <a:endParaRPr lang="ru-RU" sz="3200" b="1" baseline="-25000" dirty="0" smtClean="0">
              <a:solidFill>
                <a:srgbClr val="FF3300"/>
              </a:solidFill>
            </a:endParaRPr>
          </a:p>
          <a:p>
            <a:pPr algn="ctr"/>
            <a:endParaRPr lang="ru-RU" sz="2800" b="1" baseline="-25000" dirty="0" smtClean="0">
              <a:solidFill>
                <a:srgbClr val="FF33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3300"/>
                </a:solidFill>
              </a:rPr>
              <a:t>Какие вещества принимают участие</a:t>
            </a:r>
          </a:p>
          <a:p>
            <a:pPr algn="ctr"/>
            <a:r>
              <a:rPr lang="ru-RU" sz="2800" b="1" dirty="0" smtClean="0">
                <a:solidFill>
                  <a:srgbClr val="FF3300"/>
                </a:solidFill>
              </a:rPr>
              <a:t> в химической реакции?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Расставьте коэффициенты в уравнении реакции.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501122" cy="100013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+mn-lt"/>
              </a:rPr>
              <a:t>Эксперимент  №1:</a:t>
            </a:r>
            <a:r>
              <a:rPr lang="ru-RU" sz="3600" b="1" dirty="0" smtClean="0">
                <a:solidFill>
                  <a:srgbClr val="FF3300"/>
                </a:solidFill>
                <a:latin typeface="+mn-lt"/>
              </a:rPr>
              <a:t/>
            </a:r>
            <a:br>
              <a:rPr lang="ru-RU" sz="3600" b="1" dirty="0" smtClean="0">
                <a:solidFill>
                  <a:srgbClr val="FF3300"/>
                </a:solidFill>
                <a:latin typeface="+mn-lt"/>
              </a:rPr>
            </a:br>
            <a:r>
              <a:rPr lang="ru-RU" sz="3600" b="1" dirty="0" smtClean="0">
                <a:solidFill>
                  <a:srgbClr val="FF3300"/>
                </a:solidFill>
                <a:latin typeface="+mn-lt"/>
              </a:rPr>
              <a:t> взаимодействие кислот с металлами</a:t>
            </a:r>
            <a:endParaRPr lang="ru-RU" sz="3600" b="1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2643182"/>
            <a:ext cx="5857916" cy="40005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2. Эксперимент:    насыпьте 1-2 г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     порошка </a:t>
            </a:r>
            <a:r>
              <a:rPr lang="ru-RU" sz="2400" b="1" dirty="0" smtClean="0">
                <a:solidFill>
                  <a:srgbClr val="FF3300"/>
                </a:solidFill>
              </a:rPr>
              <a:t>магния</a:t>
            </a:r>
            <a:r>
              <a:rPr lang="ru-RU" sz="2400" b="1" dirty="0" smtClean="0">
                <a:solidFill>
                  <a:srgbClr val="7030A0"/>
                </a:solidFill>
              </a:rPr>
              <a:t> (пробирка №1);</a:t>
            </a:r>
            <a:endParaRPr lang="ru-RU" sz="2400" b="1" dirty="0" smtClean="0">
              <a:solidFill>
                <a:srgbClr val="FF330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     порошка </a:t>
            </a:r>
            <a:r>
              <a:rPr lang="ru-RU" sz="2400" b="1" dirty="0" smtClean="0">
                <a:solidFill>
                  <a:srgbClr val="FF3300"/>
                </a:solidFill>
              </a:rPr>
              <a:t>железа</a:t>
            </a:r>
            <a:r>
              <a:rPr lang="ru-RU" sz="2400" b="1" dirty="0" smtClean="0">
                <a:solidFill>
                  <a:srgbClr val="7030A0"/>
                </a:solidFill>
              </a:rPr>
              <a:t> (пробирка № 2); </a:t>
            </a:r>
            <a:endParaRPr lang="ru-RU" sz="2400" b="1" dirty="0" smtClean="0">
              <a:solidFill>
                <a:srgbClr val="FF330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     порошка</a:t>
            </a:r>
            <a:r>
              <a:rPr lang="ru-RU" sz="2400" b="1" dirty="0" smtClean="0">
                <a:solidFill>
                  <a:srgbClr val="FF3300"/>
                </a:solidFill>
              </a:rPr>
              <a:t> меди</a:t>
            </a:r>
            <a:r>
              <a:rPr lang="ru-RU" sz="2400" b="1" dirty="0" smtClean="0">
                <a:solidFill>
                  <a:srgbClr val="7030A0"/>
                </a:solidFill>
              </a:rPr>
              <a:t> (пробирка №3) </a:t>
            </a:r>
            <a:endParaRPr lang="ru-RU" sz="2400" b="1" dirty="0" smtClean="0">
              <a:solidFill>
                <a:srgbClr val="FF330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2. Затем  прилейте  </a:t>
            </a:r>
            <a:r>
              <a:rPr lang="ru-RU" sz="2400" b="1" dirty="0" smtClean="0">
                <a:solidFill>
                  <a:srgbClr val="FF0000"/>
                </a:solidFill>
              </a:rPr>
              <a:t>2-</a:t>
            </a:r>
            <a:r>
              <a:rPr lang="ru-RU" sz="2400" b="1" dirty="0" smtClean="0">
                <a:solidFill>
                  <a:srgbClr val="FF3300"/>
                </a:solidFill>
              </a:rPr>
              <a:t>3 мл  соляной кислоты.  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3. Наблюдайте. Сделайте выводы о скорости и возможности протекания реакций.</a:t>
            </a: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4098" name="Picture 2" descr="C:\Documents and Settings\Александр\Рабочий стол\Новая папка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2357454" cy="1768090"/>
          </a:xfrm>
          <a:prstGeom prst="rect">
            <a:avLst/>
          </a:prstGeom>
          <a:noFill/>
        </p:spPr>
      </p:pic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428596" y="4000504"/>
            <a:ext cx="428628" cy="1862134"/>
            <a:chOff x="432" y="960"/>
            <a:chExt cx="336" cy="1488"/>
          </a:xfrm>
        </p:grpSpPr>
        <p:sp>
          <p:nvSpPr>
            <p:cNvPr id="7" name="AutoShape 18"/>
            <p:cNvSpPr>
              <a:spLocks noChangeArrowheads="1"/>
            </p:cNvSpPr>
            <p:nvPr/>
          </p:nvSpPr>
          <p:spPr bwMode="auto">
            <a:xfrm>
              <a:off x="432" y="960"/>
              <a:ext cx="336" cy="1488"/>
            </a:xfrm>
            <a:prstGeom prst="can">
              <a:avLst>
                <a:gd name="adj" fmla="val 74999"/>
              </a:avLst>
            </a:prstGeom>
            <a:solidFill>
              <a:schemeClr val="accent1">
                <a:lumMod val="20000"/>
                <a:lumOff val="80000"/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>
                <a:solidFill>
                  <a:srgbClr val="FF3300"/>
                </a:solidFill>
              </a:endParaRPr>
            </a:p>
          </p:txBody>
        </p:sp>
        <p:sp>
          <p:nvSpPr>
            <p:cNvPr id="8" name="AutoShape 19"/>
            <p:cNvSpPr>
              <a:spLocks noChangeArrowheads="1"/>
            </p:cNvSpPr>
            <p:nvPr/>
          </p:nvSpPr>
          <p:spPr bwMode="auto">
            <a:xfrm>
              <a:off x="432" y="1824"/>
              <a:ext cx="336" cy="624"/>
            </a:xfrm>
            <a:prstGeom prst="can">
              <a:avLst>
                <a:gd name="adj" fmla="val 46429"/>
              </a:avLst>
            </a:prstGeom>
            <a:solidFill>
              <a:srgbClr val="CCECFF">
                <a:alpha val="50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17"/>
          <p:cNvGrpSpPr>
            <a:grpSpLocks/>
          </p:cNvGrpSpPr>
          <p:nvPr/>
        </p:nvGrpSpPr>
        <p:grpSpPr bwMode="auto">
          <a:xfrm>
            <a:off x="1214414" y="4000504"/>
            <a:ext cx="428628" cy="1862134"/>
            <a:chOff x="432" y="960"/>
            <a:chExt cx="336" cy="1488"/>
          </a:xfrm>
        </p:grpSpPr>
        <p:sp>
          <p:nvSpPr>
            <p:cNvPr id="10" name="AutoShape 18"/>
            <p:cNvSpPr>
              <a:spLocks noChangeArrowheads="1"/>
            </p:cNvSpPr>
            <p:nvPr/>
          </p:nvSpPr>
          <p:spPr bwMode="auto">
            <a:xfrm>
              <a:off x="432" y="960"/>
              <a:ext cx="336" cy="1488"/>
            </a:xfrm>
            <a:prstGeom prst="can">
              <a:avLst>
                <a:gd name="adj" fmla="val 74999"/>
              </a:avLst>
            </a:prstGeom>
            <a:solidFill>
              <a:schemeClr val="accent1">
                <a:lumMod val="20000"/>
                <a:lumOff val="80000"/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>
                <a:solidFill>
                  <a:srgbClr val="FF3300"/>
                </a:solidFill>
              </a:endParaRPr>
            </a:p>
          </p:txBody>
        </p:sp>
        <p:sp>
          <p:nvSpPr>
            <p:cNvPr id="11" name="AutoShape 19"/>
            <p:cNvSpPr>
              <a:spLocks noChangeArrowheads="1"/>
            </p:cNvSpPr>
            <p:nvPr/>
          </p:nvSpPr>
          <p:spPr bwMode="auto">
            <a:xfrm>
              <a:off x="432" y="1824"/>
              <a:ext cx="336" cy="624"/>
            </a:xfrm>
            <a:prstGeom prst="can">
              <a:avLst>
                <a:gd name="adj" fmla="val 46429"/>
              </a:avLst>
            </a:prstGeom>
            <a:solidFill>
              <a:srgbClr val="CCECFF">
                <a:alpha val="50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" name="Group 17"/>
          <p:cNvGrpSpPr>
            <a:grpSpLocks/>
          </p:cNvGrpSpPr>
          <p:nvPr/>
        </p:nvGrpSpPr>
        <p:grpSpPr bwMode="auto">
          <a:xfrm>
            <a:off x="2000232" y="4000504"/>
            <a:ext cx="428628" cy="1862134"/>
            <a:chOff x="432" y="960"/>
            <a:chExt cx="336" cy="1488"/>
          </a:xfrm>
        </p:grpSpPr>
        <p:sp>
          <p:nvSpPr>
            <p:cNvPr id="13" name="AutoShape 18"/>
            <p:cNvSpPr>
              <a:spLocks noChangeArrowheads="1"/>
            </p:cNvSpPr>
            <p:nvPr/>
          </p:nvSpPr>
          <p:spPr bwMode="auto">
            <a:xfrm>
              <a:off x="432" y="960"/>
              <a:ext cx="336" cy="1488"/>
            </a:xfrm>
            <a:prstGeom prst="can">
              <a:avLst>
                <a:gd name="adj" fmla="val 74999"/>
              </a:avLst>
            </a:prstGeom>
            <a:solidFill>
              <a:schemeClr val="accent1">
                <a:lumMod val="20000"/>
                <a:lumOff val="80000"/>
                <a:alpha val="7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>
                <a:solidFill>
                  <a:srgbClr val="FF3300"/>
                </a:solidFill>
              </a:endParaRPr>
            </a:p>
          </p:txBody>
        </p:sp>
        <p:sp>
          <p:nvSpPr>
            <p:cNvPr id="14" name="AutoShape 19"/>
            <p:cNvSpPr>
              <a:spLocks noChangeArrowheads="1"/>
            </p:cNvSpPr>
            <p:nvPr/>
          </p:nvSpPr>
          <p:spPr bwMode="auto">
            <a:xfrm>
              <a:off x="432" y="1824"/>
              <a:ext cx="336" cy="624"/>
            </a:xfrm>
            <a:prstGeom prst="can">
              <a:avLst>
                <a:gd name="adj" fmla="val 46429"/>
              </a:avLst>
            </a:prstGeom>
            <a:solidFill>
              <a:srgbClr val="CCECFF">
                <a:alpha val="50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" name="Левая фигурная скобка 15"/>
          <p:cNvSpPr/>
          <p:nvPr/>
        </p:nvSpPr>
        <p:spPr>
          <a:xfrm rot="16200000">
            <a:off x="1107257" y="4822041"/>
            <a:ext cx="642942" cy="2286016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071538" y="6215082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3300"/>
                </a:solidFill>
              </a:rPr>
              <a:t> H </a:t>
            </a:r>
            <a:r>
              <a:rPr lang="en-US" sz="2800" b="1" dirty="0" err="1" smtClean="0">
                <a:solidFill>
                  <a:srgbClr val="FF3300"/>
                </a:solidFill>
              </a:rPr>
              <a:t>Cl</a:t>
            </a:r>
            <a:endParaRPr lang="ru-RU" sz="2800" b="1" dirty="0">
              <a:solidFill>
                <a:srgbClr val="FF3300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>
            <a:off x="465109" y="3963991"/>
            <a:ext cx="35719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1250927" y="3963991"/>
            <a:ext cx="35719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2036745" y="3963991"/>
            <a:ext cx="35719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Управляющая кнопка: домой 19">
            <a:hlinkClick r:id="rId3" action="ppaction://hlinksldjump" highlightClick="1"/>
          </p:cNvPr>
          <p:cNvSpPr/>
          <p:nvPr/>
        </p:nvSpPr>
        <p:spPr>
          <a:xfrm>
            <a:off x="8429652" y="6072206"/>
            <a:ext cx="470912" cy="4709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214282" y="3357562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3300"/>
                </a:solidFill>
              </a:rPr>
              <a:t> Mg </a:t>
            </a:r>
            <a:endParaRPr lang="ru-RU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1857356" y="335756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3300"/>
                </a:solidFill>
              </a:rPr>
              <a:t> Cu</a:t>
            </a:r>
            <a:endParaRPr lang="ru-RU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1214414" y="3357562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3300"/>
                </a:solidFill>
              </a:rPr>
              <a:t>Fe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143240" y="1714488"/>
            <a:ext cx="57062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FF3300"/>
                </a:solidFill>
              </a:rPr>
              <a:t>Вспомните правила техники </a:t>
            </a:r>
          </a:p>
          <a:p>
            <a:pPr marL="342900" indent="-342900"/>
            <a:r>
              <a:rPr lang="ru-RU" sz="2400" b="1" dirty="0" smtClean="0">
                <a:solidFill>
                  <a:srgbClr val="FF3300"/>
                </a:solidFill>
              </a:rPr>
              <a:t>безопасности  при работе с кислотами.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3300"/>
                </a:solidFill>
              </a:rPr>
              <a:t>Ряд  активности металлов </a:t>
            </a:r>
            <a:r>
              <a:rPr lang="ru-RU" sz="3200" b="1" dirty="0" smtClean="0">
                <a:solidFill>
                  <a:srgbClr val="FF0000"/>
                </a:solidFill>
              </a:rPr>
              <a:t>(электрохимический ряд напряжений)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5"/>
            <a:ext cx="8858312" cy="5715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Li K </a:t>
            </a:r>
            <a:r>
              <a:rPr lang="en-US" sz="2800" b="1" dirty="0" err="1" smtClean="0">
                <a:solidFill>
                  <a:srgbClr val="7030A0"/>
                </a:solidFill>
              </a:rPr>
              <a:t>Ba</a:t>
            </a:r>
            <a:r>
              <a:rPr lang="en-US" sz="2800" b="1" dirty="0" smtClean="0">
                <a:solidFill>
                  <a:srgbClr val="7030A0"/>
                </a:solidFill>
              </a:rPr>
              <a:t> Ca Na Mg Al 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Mn</a:t>
            </a:r>
            <a:r>
              <a:rPr lang="en-US" sz="2800" b="1" dirty="0" smtClean="0">
                <a:solidFill>
                  <a:srgbClr val="7030A0"/>
                </a:solidFill>
              </a:rPr>
              <a:t> Zn Cr Co Fe </a:t>
            </a:r>
            <a:r>
              <a:rPr lang="en-US" sz="2800" b="1" dirty="0" err="1" smtClean="0">
                <a:solidFill>
                  <a:srgbClr val="7030A0"/>
                </a:solidFill>
              </a:rPr>
              <a:t>Sn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Pb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FF33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FF3300"/>
                </a:solidFill>
              </a:rPr>
              <a:t>2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Cu Hg Ag Au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1670" y="5000636"/>
            <a:ext cx="66437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7030A0"/>
                </a:solidFill>
              </a:rPr>
              <a:t>металлы, расположенные в ряду активности </a:t>
            </a:r>
          </a:p>
          <a:p>
            <a:pPr marL="342900" indent="-342900"/>
            <a:r>
              <a:rPr lang="ru-RU" sz="2400" b="1" dirty="0" smtClean="0">
                <a:solidFill>
                  <a:srgbClr val="FF0000"/>
                </a:solidFill>
              </a:rPr>
              <a:t>     до водорода</a:t>
            </a:r>
            <a:r>
              <a:rPr lang="ru-RU" sz="2400" b="1" dirty="0" smtClean="0">
                <a:solidFill>
                  <a:srgbClr val="7030A0"/>
                </a:solidFill>
              </a:rPr>
              <a:t>, вступают в реакции замещения с кислотами и водой, вытесняя  из них водород.</a:t>
            </a: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5122" name="Picture 2" descr="C:\Documents and Settings\Александр\Рабочий стол\Новая папка\1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714620"/>
            <a:ext cx="1714512" cy="213768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7158" y="5286388"/>
            <a:ext cx="144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Н.Н. Бекетов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8429652" y="6215082"/>
            <a:ext cx="470912" cy="4709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143108" y="2214554"/>
            <a:ext cx="65735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7030A0"/>
                </a:solidFill>
              </a:rPr>
              <a:t>  Чем ближе металл расположен к левому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    краю ряда, тем он более активен;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071670" y="3286124"/>
            <a:ext cx="67077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7030A0"/>
                </a:solidFill>
              </a:rPr>
              <a:t>активные металлы (кроме щелочных </a:t>
            </a:r>
            <a:r>
              <a:rPr lang="en-US" sz="2400" b="1" dirty="0" smtClean="0">
                <a:solidFill>
                  <a:srgbClr val="7030A0"/>
                </a:solidFill>
              </a:rPr>
              <a:t> - Li, Na, K, </a:t>
            </a:r>
            <a:r>
              <a:rPr lang="en-US" sz="2400" b="1" dirty="0" err="1" smtClean="0">
                <a:solidFill>
                  <a:srgbClr val="7030A0"/>
                </a:solidFill>
              </a:rPr>
              <a:t>Rb</a:t>
            </a:r>
            <a:r>
              <a:rPr lang="en-US" sz="2400" b="1" dirty="0" smtClean="0">
                <a:solidFill>
                  <a:srgbClr val="7030A0"/>
                </a:solidFill>
              </a:rPr>
              <a:t>, Cs </a:t>
            </a:r>
            <a:r>
              <a:rPr lang="ru-RU" sz="2400" b="1" dirty="0" smtClean="0">
                <a:solidFill>
                  <a:srgbClr val="7030A0"/>
                </a:solidFill>
              </a:rPr>
              <a:t> и  щелочноземельных</a:t>
            </a:r>
            <a:r>
              <a:rPr lang="en-US" sz="2400" b="1" dirty="0" smtClean="0">
                <a:solidFill>
                  <a:srgbClr val="7030A0"/>
                </a:solidFill>
              </a:rPr>
              <a:t> -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Ca, </a:t>
            </a:r>
            <a:r>
              <a:rPr lang="en-US" sz="2400" b="1" dirty="0" err="1" smtClean="0">
                <a:solidFill>
                  <a:srgbClr val="7030A0"/>
                </a:solidFill>
              </a:rPr>
              <a:t>Sr</a:t>
            </a:r>
            <a:r>
              <a:rPr lang="en-US" sz="2400" b="1" dirty="0" smtClean="0">
                <a:solidFill>
                  <a:srgbClr val="7030A0"/>
                </a:solidFill>
              </a:rPr>
              <a:t>, </a:t>
            </a:r>
            <a:r>
              <a:rPr lang="en-US" sz="2400" b="1" dirty="0" err="1" smtClean="0">
                <a:solidFill>
                  <a:srgbClr val="7030A0"/>
                </a:solidFill>
              </a:rPr>
              <a:t>Ba</a:t>
            </a:r>
            <a:r>
              <a:rPr lang="ru-RU" sz="2400" b="1" dirty="0" smtClean="0">
                <a:solidFill>
                  <a:srgbClr val="7030A0"/>
                </a:solidFill>
              </a:rPr>
              <a:t>)  вытесняют ионы менее активных металлов из растворов солей;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865</TotalTime>
  <Words>810</Words>
  <Application>Microsoft Office PowerPoint</Application>
  <PresentationFormat>Экран (4:3)</PresentationFormat>
  <Paragraphs>150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Презентация к уроку  по теме:  «Типы химических реакций:         реакции замещения»   </vt:lpstr>
      <vt:lpstr>Содержание</vt:lpstr>
      <vt:lpstr> Повторение 1 Тип химической реакции?  </vt:lpstr>
      <vt:lpstr>Повторение  2  Тип химической реакции?</vt:lpstr>
      <vt:lpstr>Слайд 5</vt:lpstr>
      <vt:lpstr> Тема урока: «Типы химических реакций:  реакции замещения» </vt:lpstr>
      <vt:lpstr>    Сформулируйте определение  Реакции замещения – это…   </vt:lpstr>
      <vt:lpstr>Эксперимент  №1:  взаимодействие кислот с металлами</vt:lpstr>
      <vt:lpstr>Ряд  активности металлов (электрохимический ряд напряжений) </vt:lpstr>
      <vt:lpstr>Задание № 1</vt:lpstr>
      <vt:lpstr>Эксперимент  № 2 взаимодействие растворов солей с металлами</vt:lpstr>
      <vt:lpstr>Слайд 12</vt:lpstr>
      <vt:lpstr>Слайд 13</vt:lpstr>
      <vt:lpstr>Информационные ресурсы</vt:lpstr>
      <vt:lpstr>Автор презентации желает вам успехов в изучении химии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Алёна</cp:lastModifiedBy>
  <cp:revision>115</cp:revision>
  <dcterms:modified xsi:type="dcterms:W3CDTF">2014-11-27T17:47:48Z</dcterms:modified>
</cp:coreProperties>
</file>