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302" r:id="rId2"/>
    <p:sldId id="286" r:id="rId3"/>
    <p:sldId id="309" r:id="rId4"/>
    <p:sldId id="281" r:id="rId5"/>
    <p:sldId id="283" r:id="rId6"/>
    <p:sldId id="282" r:id="rId7"/>
    <p:sldId id="284" r:id="rId8"/>
    <p:sldId id="285" r:id="rId9"/>
    <p:sldId id="295" r:id="rId10"/>
    <p:sldId id="296" r:id="rId11"/>
    <p:sldId id="29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5A"/>
    <a:srgbClr val="043202"/>
    <a:srgbClr val="0430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660"/>
  </p:normalViewPr>
  <p:slideViewPr>
    <p:cSldViewPr>
      <p:cViewPr>
        <p:scale>
          <a:sx n="66" d="100"/>
          <a:sy n="66" d="100"/>
        </p:scale>
        <p:origin x="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A507C-7E43-4383-86D5-39F9C81413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2BD39-B66D-4218-BFDF-7762BC18EF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3FBDE-858E-49CF-8162-F9415106E7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07652-0D8A-4ECA-92F1-101900C4E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67D84C1-A011-4325-BD0A-18A1B22E2E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5361-44D4-4DEF-BCD7-2DEEC264E2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568DE-2172-4911-9475-17C8B1DF3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493AC-0A1C-4C7D-B5B8-BCCCF0483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38058-ED8A-42E7-8E1A-DA9E37826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110BC-2893-440D-8CFD-99D62A5312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078AC-188A-4EEE-8280-C52D83607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F0C48CB-4963-43A0-9168-1DFDBBAA0F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684213" y="3213100"/>
            <a:ext cx="3816350" cy="316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573463"/>
            <a:ext cx="3240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SC00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068638"/>
            <a:ext cx="41052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00034" y="285728"/>
            <a:ext cx="81740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</a:rPr>
              <a:t>Карбоновые кислоты</a:t>
            </a:r>
            <a:endParaRPr lang="ru-RU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smtClean="0"/>
              <a:t>Бензойная кислота </a:t>
            </a:r>
            <a:r>
              <a:rPr lang="ru-RU" sz="3800" b="1" smtClean="0">
                <a:latin typeface="Georgia" pitchFamily="18" charset="0"/>
              </a:rPr>
              <a:t>С6Н5 - СООН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>
              <a:latin typeface="Garamond" pitchFamily="18" charset="0"/>
            </a:endParaRPr>
          </a:p>
        </p:txBody>
      </p:sp>
      <p:pic>
        <p:nvPicPr>
          <p:cNvPr id="35844" name="Picture 5" descr="20 Карбоновьие кисл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492375"/>
            <a:ext cx="33829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бензой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84313"/>
            <a:ext cx="39608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smtClean="0"/>
              <a:t>Салициловая кислота</a:t>
            </a:r>
            <a:br>
              <a:rPr lang="ru-RU" sz="3800" smtClean="0"/>
            </a:br>
            <a:r>
              <a:rPr lang="ru-RU" sz="3800" smtClean="0">
                <a:latin typeface="Georgia" pitchFamily="18" charset="0"/>
              </a:rPr>
              <a:t>С6Н5 (ОН) - СООН</a:t>
            </a:r>
          </a:p>
        </p:txBody>
      </p:sp>
      <p:pic>
        <p:nvPicPr>
          <p:cNvPr id="36867" name="Picture 4" descr="toxic-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2060575"/>
            <a:ext cx="334803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мал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43195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smtClean="0">
                <a:solidFill>
                  <a:schemeClr val="bg1"/>
                </a:solidFill>
                <a:latin typeface="Georgia" pitchFamily="18" charset="0"/>
              </a:rPr>
              <a:t>Применение карбоновых кислот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Georgia" pitchFamily="18" charset="0"/>
              </a:rPr>
              <a:t>Кожевенной промышленности;</a:t>
            </a:r>
          </a:p>
          <a:p>
            <a:pPr eaLnBrk="1" hangingPunct="1"/>
            <a:r>
              <a:rPr lang="ru-RU" dirty="0" smtClean="0">
                <a:latin typeface="Georgia" pitchFamily="18" charset="0"/>
              </a:rPr>
              <a:t>крашение тканей, бумаги;</a:t>
            </a:r>
          </a:p>
          <a:p>
            <a:pPr eaLnBrk="1" hangingPunct="1"/>
            <a:r>
              <a:rPr lang="ru-RU" dirty="0" smtClean="0">
                <a:latin typeface="Georgia" pitchFamily="18" charset="0"/>
              </a:rPr>
              <a:t>медицине;</a:t>
            </a:r>
          </a:p>
          <a:p>
            <a:pPr eaLnBrk="1" hangingPunct="1"/>
            <a:r>
              <a:rPr lang="ru-RU" dirty="0" smtClean="0">
                <a:latin typeface="Georgia" pitchFamily="18" charset="0"/>
              </a:rPr>
              <a:t>пищевой промышленности.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Georgia" pitchFamily="18" charset="0"/>
              </a:rPr>
              <a:t>Производство органических соединений;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Georgia" pitchFamily="18" charset="0"/>
              </a:rPr>
              <a:t>производство искусственных волокон, тканей;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Georgia" pitchFamily="18" charset="0"/>
              </a:rPr>
              <a:t>консервирование;</a:t>
            </a:r>
          </a:p>
          <a:p>
            <a:pPr eaLnBrk="1" hangingPunct="1"/>
            <a:endParaRPr lang="ru-RU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Garamond" pitchFamily="18" charset="0"/>
              </a:rPr>
              <a:t>Органические кислоты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Garamond" pitchFamily="18" charset="0"/>
              </a:rPr>
              <a:t>Придают продуктам определенный вкус.</a:t>
            </a:r>
          </a:p>
          <a:p>
            <a:pPr eaLnBrk="1" hangingPunct="1"/>
            <a:r>
              <a:rPr lang="ru-RU" sz="2400" dirty="0" smtClean="0">
                <a:latin typeface="Garamond" pitchFamily="18" charset="0"/>
              </a:rPr>
              <a:t>Могут накапливаться в продуктах, при хранении вызывая их порчу, (прокисание молочных продуктов).</a:t>
            </a:r>
          </a:p>
          <a:p>
            <a:pPr eaLnBrk="1" hangingPunct="1"/>
            <a:r>
              <a:rPr lang="ru-RU" sz="2400" dirty="0" smtClean="0">
                <a:latin typeface="Garamond" pitchFamily="18" charset="0"/>
              </a:rPr>
              <a:t>Некоторые обладают антисептических действием: </a:t>
            </a:r>
            <a:r>
              <a:rPr lang="ru-RU" sz="2400" b="1" dirty="0" smtClean="0">
                <a:latin typeface="Garamond" pitchFamily="18" charset="0"/>
              </a:rPr>
              <a:t>бензойная, </a:t>
            </a:r>
            <a:r>
              <a:rPr lang="ru-RU" sz="2400" b="1" dirty="0" err="1" smtClean="0">
                <a:latin typeface="Garamond" pitchFamily="18" charset="0"/>
              </a:rPr>
              <a:t>сорбиновая</a:t>
            </a:r>
            <a:r>
              <a:rPr lang="ru-RU" sz="2400" dirty="0" smtClean="0">
                <a:latin typeface="Garamond" pitchFamily="18" charset="0"/>
              </a:rPr>
              <a:t> - удлиняют сроки хранения брусники и клюквы, применяются в качестве консервантов в пищевой промышленности;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Garamond" pitchFamily="18" charset="0"/>
              </a:rPr>
              <a:t>     салициловая</a:t>
            </a:r>
            <a:r>
              <a:rPr lang="ru-RU" sz="2400" dirty="0" smtClean="0">
                <a:latin typeface="Garamond" pitchFamily="18" charset="0"/>
              </a:rPr>
              <a:t> – оказывает лечебные свойства малины при простудных заболеваниях.</a:t>
            </a:r>
          </a:p>
          <a:p>
            <a:pPr eaLnBrk="1" hangingPunct="1"/>
            <a:r>
              <a:rPr lang="ru-RU" sz="2400" dirty="0" smtClean="0">
                <a:latin typeface="Garamond" pitchFamily="18" charset="0"/>
              </a:rPr>
              <a:t>Высшие карбоновые кислоты входят в состав жиров.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Georgia" pitchFamily="18" charset="0"/>
              </a:rPr>
              <a:t> СН3СООН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500306"/>
            <a:ext cx="2276793" cy="1790476"/>
          </a:xfrm>
          <a:noFill/>
        </p:spPr>
      </p:pic>
      <p:pic>
        <p:nvPicPr>
          <p:cNvPr id="29700" name="Picture 4" descr="укс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23050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428739466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87" y="3857628"/>
            <a:ext cx="35290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smtClean="0"/>
              <a:t>Яблочная кислота</a:t>
            </a:r>
            <a:br>
              <a:rPr lang="ru-RU" sz="3800" smtClean="0"/>
            </a:br>
            <a:endParaRPr lang="ru-RU" sz="3800" b="1" smtClean="0">
              <a:latin typeface="Georgia" pitchFamily="18" charset="0"/>
            </a:endParaRPr>
          </a:p>
        </p:txBody>
      </p:sp>
      <p:sp>
        <p:nvSpPr>
          <p:cNvPr id="30722" name="Rectangle 9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 New Roman" pitchFamily="18" charset="0"/>
              <a:buNone/>
            </a:pPr>
            <a:r>
              <a:rPr lang="ru-RU" sz="3600" smtClean="0"/>
              <a:t> (</a:t>
            </a:r>
            <a:r>
              <a:rPr lang="ru-RU" sz="3600" b="1" smtClean="0">
                <a:latin typeface="Georgia" pitchFamily="18" charset="0"/>
              </a:rPr>
              <a:t>НООС-СН(ОН)-СН2-СООН)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 New Roman" pitchFamily="18" charset="0"/>
              <a:buNone/>
            </a:pPr>
            <a:endParaRPr lang="ru-RU" sz="3600" b="1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 New Roman" pitchFamily="18" charset="0"/>
              <a:buNone/>
            </a:pPr>
            <a:endParaRPr lang="ru-RU" sz="3600" b="1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 New Roman" pitchFamily="18" charset="0"/>
              <a:buNone/>
            </a:pPr>
            <a:endParaRPr lang="ru-RU" sz="3600" b="1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Times New Roman" pitchFamily="18" charset="0"/>
              <a:buChar char="n"/>
            </a:pPr>
            <a:endParaRPr lang="ru-RU" sz="3600" b="1" smtClean="0">
              <a:latin typeface="Georgia" pitchFamily="18" charset="0"/>
            </a:endParaRPr>
          </a:p>
        </p:txBody>
      </p:sp>
      <p:pic>
        <p:nvPicPr>
          <p:cNvPr id="30724" name="Picture 6" descr="лим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852738"/>
            <a:ext cx="23050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гран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24175"/>
            <a:ext cx="23764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череш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924175"/>
            <a:ext cx="24701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smtClean="0"/>
              <a:t>Винная кислота</a:t>
            </a:r>
            <a:br>
              <a:rPr lang="ru-RU" sz="3800" smtClean="0"/>
            </a:br>
            <a:r>
              <a:rPr lang="ru-RU" sz="3600" b="1" smtClean="0"/>
              <a:t>НООС - СН(ОН) - СН(ОН) - СООН</a:t>
            </a:r>
            <a:r>
              <a:rPr lang="ru-RU" sz="3800" smtClean="0"/>
              <a:t> </a:t>
            </a:r>
          </a:p>
        </p:txBody>
      </p:sp>
      <p:sp>
        <p:nvSpPr>
          <p:cNvPr id="31746" name="Rectangle 9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b="1" smtClean="0">
              <a:latin typeface="Georgia" pitchFamily="18" charset="0"/>
            </a:endParaRPr>
          </a:p>
        </p:txBody>
      </p:sp>
      <p:pic>
        <p:nvPicPr>
          <p:cNvPr id="31748" name="Picture 10" descr="виног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2808288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в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060575"/>
            <a:ext cx="30702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smtClean="0">
                <a:latin typeface="Georgia" pitchFamily="18" charset="0"/>
              </a:rPr>
              <a:t>Молочная кислота</a:t>
            </a:r>
            <a:br>
              <a:rPr lang="ru-RU" sz="3800" smtClean="0">
                <a:latin typeface="Georgia" pitchFamily="18" charset="0"/>
              </a:rPr>
            </a:br>
            <a:r>
              <a:rPr lang="ru-RU" sz="3800" b="1" smtClean="0">
                <a:latin typeface="Georgia" pitchFamily="18" charset="0"/>
              </a:rPr>
              <a:t>CH3CH(OH)COOH</a:t>
            </a:r>
          </a:p>
        </p:txBody>
      </p:sp>
      <p:sp>
        <p:nvSpPr>
          <p:cNvPr id="32770" name="Rectangle 9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Georgia" pitchFamily="18" charset="0"/>
              </a:rPr>
              <a:t>.</a:t>
            </a:r>
          </a:p>
        </p:txBody>
      </p:sp>
      <p:pic>
        <p:nvPicPr>
          <p:cNvPr id="32772" name="Picture 5" descr="капу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2919413"/>
            <a:ext cx="1352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кисломолочные проду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773238"/>
            <a:ext cx="64817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smtClean="0"/>
              <a:t>Щавелевая кислота </a:t>
            </a:r>
            <a:br>
              <a:rPr lang="ru-RU" sz="3800" b="1" smtClean="0"/>
            </a:br>
            <a:r>
              <a:rPr lang="ru-RU" sz="3800" b="1" smtClean="0"/>
              <a:t>НООС - СООН</a:t>
            </a:r>
          </a:p>
        </p:txBody>
      </p:sp>
      <p:sp>
        <p:nvSpPr>
          <p:cNvPr id="33794" name="Rectangle 9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772400" cy="45307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Garamond" pitchFamily="18" charset="0"/>
              </a:rPr>
              <a:t>                                     </a:t>
            </a:r>
          </a:p>
        </p:txBody>
      </p:sp>
      <p:pic>
        <p:nvPicPr>
          <p:cNvPr id="33796" name="Picture 6" descr="щав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92375"/>
            <a:ext cx="32400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рев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65400"/>
            <a:ext cx="3743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Лимонная кислота</a:t>
            </a:r>
          </a:p>
        </p:txBody>
      </p:sp>
      <p:pic>
        <p:nvPicPr>
          <p:cNvPr id="34819" name="Picture 4" descr="Копия Копия 20 Карбоновьие кисл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581525"/>
            <a:ext cx="4679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лимон к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42894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изделия из лим кисло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00213"/>
            <a:ext cx="399256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1530</TotalTime>
  <Words>123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Применение карбоновых кислот</vt:lpstr>
      <vt:lpstr>Органические кислоты</vt:lpstr>
      <vt:lpstr> СН3СООН</vt:lpstr>
      <vt:lpstr>Яблочная кислота </vt:lpstr>
      <vt:lpstr>Винная кислота НООС - СН(ОН) - СН(ОН) - СООН </vt:lpstr>
      <vt:lpstr>Молочная кислота CH3CH(OH)COOH</vt:lpstr>
      <vt:lpstr>Щавелевая кислота  НООС - СООН</vt:lpstr>
      <vt:lpstr>Лимонная кислота</vt:lpstr>
      <vt:lpstr>Бензойная кислота С6Н5 - СООН</vt:lpstr>
      <vt:lpstr>Салициловая кислота С6Н5 (ОН) - СООН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Алёна</cp:lastModifiedBy>
  <cp:revision>83</cp:revision>
  <dcterms:created xsi:type="dcterms:W3CDTF">2007-02-14T14:08:13Z</dcterms:created>
  <dcterms:modified xsi:type="dcterms:W3CDTF">2014-05-11T12:31:02Z</dcterms:modified>
</cp:coreProperties>
</file>